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handoutMasterIdLst>
    <p:handoutMasterId r:id="rId93"/>
  </p:handoutMasterIdLst>
  <p:sldIdLst>
    <p:sldId id="1608" r:id="rId2"/>
    <p:sldId id="1609" r:id="rId3"/>
    <p:sldId id="1610" r:id="rId4"/>
    <p:sldId id="1651" r:id="rId5"/>
    <p:sldId id="1688" r:id="rId6"/>
    <p:sldId id="1885" r:id="rId7"/>
    <p:sldId id="1658" r:id="rId8"/>
    <p:sldId id="1655" r:id="rId9"/>
    <p:sldId id="1656" r:id="rId10"/>
    <p:sldId id="1886" r:id="rId11"/>
    <p:sldId id="1657" r:id="rId12"/>
    <p:sldId id="1659" r:id="rId13"/>
    <p:sldId id="1629" r:id="rId14"/>
    <p:sldId id="1636" r:id="rId15"/>
    <p:sldId id="1631" r:id="rId16"/>
    <p:sldId id="1637" r:id="rId17"/>
    <p:sldId id="1625" r:id="rId18"/>
    <p:sldId id="1887" r:id="rId19"/>
    <p:sldId id="1635" r:id="rId20"/>
    <p:sldId id="1638" r:id="rId21"/>
    <p:sldId id="1644" r:id="rId22"/>
    <p:sldId id="1661" r:id="rId23"/>
    <p:sldId id="1639" r:id="rId24"/>
    <p:sldId id="1640" r:id="rId25"/>
    <p:sldId id="1601" r:id="rId26"/>
    <p:sldId id="1641" r:id="rId27"/>
    <p:sldId id="1676" r:id="rId28"/>
    <p:sldId id="1888" r:id="rId29"/>
    <p:sldId id="1618" r:id="rId30"/>
    <p:sldId id="1642" r:id="rId31"/>
    <p:sldId id="1889" r:id="rId32"/>
    <p:sldId id="1663" r:id="rId33"/>
    <p:sldId id="1662" r:id="rId34"/>
    <p:sldId id="1677" r:id="rId35"/>
    <p:sldId id="1667" r:id="rId36"/>
    <p:sldId id="1665" r:id="rId37"/>
    <p:sldId id="1668" r:id="rId38"/>
    <p:sldId id="1669" r:id="rId39"/>
    <p:sldId id="1670" r:id="rId40"/>
    <p:sldId id="1671" r:id="rId41"/>
    <p:sldId id="1681" r:id="rId42"/>
    <p:sldId id="1680" r:id="rId43"/>
    <p:sldId id="1646" r:id="rId44"/>
    <p:sldId id="1672" r:id="rId45"/>
    <p:sldId id="1673" r:id="rId46"/>
    <p:sldId id="1674" r:id="rId47"/>
    <p:sldId id="1675" r:id="rId48"/>
    <p:sldId id="1684" r:id="rId49"/>
    <p:sldId id="1683" r:id="rId50"/>
    <p:sldId id="1685" r:id="rId51"/>
    <p:sldId id="1678" r:id="rId52"/>
    <p:sldId id="1679" r:id="rId53"/>
    <p:sldId id="1648" r:id="rId54"/>
    <p:sldId id="1689" r:id="rId55"/>
    <p:sldId id="1690" r:id="rId56"/>
    <p:sldId id="1691" r:id="rId57"/>
    <p:sldId id="1693" r:id="rId58"/>
    <p:sldId id="1890" r:id="rId59"/>
    <p:sldId id="1694" r:id="rId60"/>
    <p:sldId id="1692" r:id="rId61"/>
    <p:sldId id="1695" r:id="rId62"/>
    <p:sldId id="1696" r:id="rId63"/>
    <p:sldId id="1697" r:id="rId64"/>
    <p:sldId id="1703" r:id="rId65"/>
    <p:sldId id="1704" r:id="rId66"/>
    <p:sldId id="1706" r:id="rId67"/>
    <p:sldId id="1707" r:id="rId68"/>
    <p:sldId id="1705" r:id="rId69"/>
    <p:sldId id="1708" r:id="rId70"/>
    <p:sldId id="1700" r:id="rId71"/>
    <p:sldId id="1709" r:id="rId72"/>
    <p:sldId id="1710" r:id="rId73"/>
    <p:sldId id="1711" r:id="rId74"/>
    <p:sldId id="1717" r:id="rId75"/>
    <p:sldId id="1891" r:id="rId76"/>
    <p:sldId id="1712" r:id="rId77"/>
    <p:sldId id="1715" r:id="rId78"/>
    <p:sldId id="1719" r:id="rId79"/>
    <p:sldId id="1721" r:id="rId80"/>
    <p:sldId id="1720" r:id="rId81"/>
    <p:sldId id="1722" r:id="rId82"/>
    <p:sldId id="1892" r:id="rId83"/>
    <p:sldId id="1893" r:id="rId84"/>
    <p:sldId id="1716" r:id="rId85"/>
    <p:sldId id="1882" r:id="rId86"/>
    <p:sldId id="1894" r:id="rId87"/>
    <p:sldId id="1723" r:id="rId88"/>
    <p:sldId id="1713" r:id="rId89"/>
    <p:sldId id="1883" r:id="rId90"/>
    <p:sldId id="1884" r:id="rId91"/>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Book Antiqua" pitchFamily="18" charset="0"/>
        <a:ea typeface="+mn-ea"/>
        <a:cs typeface="Arial" charset="0"/>
      </a:defRPr>
    </a:lvl1pPr>
    <a:lvl2pPr marL="457200" algn="l" rtl="0" fontAlgn="base">
      <a:spcBef>
        <a:spcPct val="0"/>
      </a:spcBef>
      <a:spcAft>
        <a:spcPct val="0"/>
      </a:spcAft>
      <a:defRPr kern="1200">
        <a:solidFill>
          <a:schemeClr val="tx1"/>
        </a:solidFill>
        <a:latin typeface="Book Antiqua" pitchFamily="18" charset="0"/>
        <a:ea typeface="+mn-ea"/>
        <a:cs typeface="Arial" charset="0"/>
      </a:defRPr>
    </a:lvl2pPr>
    <a:lvl3pPr marL="914400" algn="l" rtl="0" fontAlgn="base">
      <a:spcBef>
        <a:spcPct val="0"/>
      </a:spcBef>
      <a:spcAft>
        <a:spcPct val="0"/>
      </a:spcAft>
      <a:defRPr kern="1200">
        <a:solidFill>
          <a:schemeClr val="tx1"/>
        </a:solidFill>
        <a:latin typeface="Book Antiqua" pitchFamily="18" charset="0"/>
        <a:ea typeface="+mn-ea"/>
        <a:cs typeface="Arial" charset="0"/>
      </a:defRPr>
    </a:lvl3pPr>
    <a:lvl4pPr marL="1371600" algn="l" rtl="0" fontAlgn="base">
      <a:spcBef>
        <a:spcPct val="0"/>
      </a:spcBef>
      <a:spcAft>
        <a:spcPct val="0"/>
      </a:spcAft>
      <a:defRPr kern="1200">
        <a:solidFill>
          <a:schemeClr val="tx1"/>
        </a:solidFill>
        <a:latin typeface="Book Antiqua" pitchFamily="18" charset="0"/>
        <a:ea typeface="+mn-ea"/>
        <a:cs typeface="Arial" charset="0"/>
      </a:defRPr>
    </a:lvl4pPr>
    <a:lvl5pPr marL="1828800" algn="l" rtl="0" fontAlgn="base">
      <a:spcBef>
        <a:spcPct val="0"/>
      </a:spcBef>
      <a:spcAft>
        <a:spcPct val="0"/>
      </a:spcAft>
      <a:defRPr kern="1200">
        <a:solidFill>
          <a:schemeClr val="tx1"/>
        </a:solidFill>
        <a:latin typeface="Book Antiqua" pitchFamily="18" charset="0"/>
        <a:ea typeface="+mn-ea"/>
        <a:cs typeface="Arial" charset="0"/>
      </a:defRPr>
    </a:lvl5pPr>
    <a:lvl6pPr marL="2286000" algn="l" defTabSz="914400" rtl="0" eaLnBrk="1" latinLnBrk="0" hangingPunct="1">
      <a:defRPr kern="1200">
        <a:solidFill>
          <a:schemeClr val="tx1"/>
        </a:solidFill>
        <a:latin typeface="Book Antiqua" pitchFamily="18" charset="0"/>
        <a:ea typeface="+mn-ea"/>
        <a:cs typeface="Arial" charset="0"/>
      </a:defRPr>
    </a:lvl6pPr>
    <a:lvl7pPr marL="2743200" algn="l" defTabSz="914400" rtl="0" eaLnBrk="1" latinLnBrk="0" hangingPunct="1">
      <a:defRPr kern="1200">
        <a:solidFill>
          <a:schemeClr val="tx1"/>
        </a:solidFill>
        <a:latin typeface="Book Antiqua" pitchFamily="18" charset="0"/>
        <a:ea typeface="+mn-ea"/>
        <a:cs typeface="Arial" charset="0"/>
      </a:defRPr>
    </a:lvl7pPr>
    <a:lvl8pPr marL="3200400" algn="l" defTabSz="914400" rtl="0" eaLnBrk="1" latinLnBrk="0" hangingPunct="1">
      <a:defRPr kern="1200">
        <a:solidFill>
          <a:schemeClr val="tx1"/>
        </a:solidFill>
        <a:latin typeface="Book Antiqua" pitchFamily="18" charset="0"/>
        <a:ea typeface="+mn-ea"/>
        <a:cs typeface="Arial" charset="0"/>
      </a:defRPr>
    </a:lvl8pPr>
    <a:lvl9pPr marL="3657600" algn="l" defTabSz="914400" rtl="0" eaLnBrk="1" latinLnBrk="0" hangingPunct="1">
      <a:defRPr kern="1200">
        <a:solidFill>
          <a:schemeClr val="tx1"/>
        </a:solidFill>
        <a:latin typeface="Book Antiqua"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7E9"/>
    <a:srgbClr val="014AED"/>
    <a:srgbClr val="F40802"/>
    <a:srgbClr val="002060"/>
    <a:srgbClr val="0404B8"/>
    <a:srgbClr val="F20034"/>
    <a:srgbClr val="FF4D1D"/>
    <a:srgbClr val="0A0A10"/>
    <a:srgbClr val="9B393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32" autoAdjust="0"/>
    <p:restoredTop sz="74917" autoAdjust="0"/>
  </p:normalViewPr>
  <p:slideViewPr>
    <p:cSldViewPr snapToGrid="0">
      <p:cViewPr>
        <p:scale>
          <a:sx n="60" d="100"/>
          <a:sy n="60" d="100"/>
        </p:scale>
        <p:origin x="-1872" y="-7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53" d="100"/>
          <a:sy n="53" d="100"/>
        </p:scale>
        <p:origin x="-2460" y="-90"/>
      </p:cViewPr>
      <p:guideLst>
        <p:guide orient="horz" pos="3224"/>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1"/>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t" anchorCtr="0" compatLnSpc="1">
            <a:prstTxWarp prst="textNoShape">
              <a:avLst/>
            </a:prstTxWarp>
          </a:bodyPr>
          <a:lstStyle>
            <a:lvl1pPr>
              <a:defRPr sz="1300">
                <a:latin typeface="Arial" charset="0"/>
                <a:cs typeface="Arial" charset="0"/>
              </a:defRPr>
            </a:lvl1pPr>
          </a:lstStyle>
          <a:p>
            <a:pPr>
              <a:defRPr/>
            </a:pPr>
            <a:endParaRPr lang="de-DE"/>
          </a:p>
        </p:txBody>
      </p:sp>
      <p:sp>
        <p:nvSpPr>
          <p:cNvPr id="210947" name="Rectangle 3"/>
          <p:cNvSpPr>
            <a:spLocks noGrp="1" noChangeArrowheads="1"/>
          </p:cNvSpPr>
          <p:nvPr>
            <p:ph type="dt" sz="quarter" idx="1"/>
          </p:nvPr>
        </p:nvSpPr>
        <p:spPr bwMode="auto">
          <a:xfrm>
            <a:off x="4021979" y="1"/>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t" anchorCtr="0" compatLnSpc="1">
            <a:prstTxWarp prst="textNoShape">
              <a:avLst/>
            </a:prstTxWarp>
          </a:bodyPr>
          <a:lstStyle>
            <a:lvl1pPr algn="r">
              <a:defRPr sz="1300">
                <a:latin typeface="Arial" charset="0"/>
                <a:cs typeface="Arial" charset="0"/>
              </a:defRPr>
            </a:lvl1pPr>
          </a:lstStyle>
          <a:p>
            <a:pPr>
              <a:defRPr/>
            </a:pPr>
            <a:endParaRPr lang="de-DE"/>
          </a:p>
        </p:txBody>
      </p:sp>
      <p:sp>
        <p:nvSpPr>
          <p:cNvPr id="210948" name="Rectangle 4"/>
          <p:cNvSpPr>
            <a:spLocks noGrp="1" noChangeArrowheads="1"/>
          </p:cNvSpPr>
          <p:nvPr>
            <p:ph type="ftr" sz="quarter" idx="2"/>
          </p:nvPr>
        </p:nvSpPr>
        <p:spPr bwMode="auto">
          <a:xfrm>
            <a:off x="0" y="9721550"/>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b" anchorCtr="0" compatLnSpc="1">
            <a:prstTxWarp prst="textNoShape">
              <a:avLst/>
            </a:prstTxWarp>
          </a:bodyPr>
          <a:lstStyle>
            <a:lvl1pPr>
              <a:defRPr sz="1300">
                <a:latin typeface="Arial" charset="0"/>
                <a:cs typeface="Arial" charset="0"/>
              </a:defRPr>
            </a:lvl1pPr>
          </a:lstStyle>
          <a:p>
            <a:pPr>
              <a:defRPr/>
            </a:pPr>
            <a:endParaRPr lang="de-DE"/>
          </a:p>
        </p:txBody>
      </p:sp>
      <p:sp>
        <p:nvSpPr>
          <p:cNvPr id="210949" name="Rectangle 5"/>
          <p:cNvSpPr>
            <a:spLocks noGrp="1" noChangeArrowheads="1"/>
          </p:cNvSpPr>
          <p:nvPr>
            <p:ph type="sldNum" sz="quarter" idx="3"/>
          </p:nvPr>
        </p:nvSpPr>
        <p:spPr bwMode="auto">
          <a:xfrm>
            <a:off x="4021979" y="9721550"/>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b" anchorCtr="0" compatLnSpc="1">
            <a:prstTxWarp prst="textNoShape">
              <a:avLst/>
            </a:prstTxWarp>
          </a:bodyPr>
          <a:lstStyle>
            <a:lvl1pPr algn="r">
              <a:defRPr sz="1300">
                <a:latin typeface="Arial" charset="0"/>
                <a:cs typeface="Arial" charset="0"/>
              </a:defRPr>
            </a:lvl1pPr>
          </a:lstStyle>
          <a:p>
            <a:pPr>
              <a:defRPr/>
            </a:pPr>
            <a:fld id="{C240ED66-3AA4-4969-A609-25EDDB24E17E}" type="slidenum">
              <a:rPr lang="de-DE"/>
              <a:pPr>
                <a:defRPr/>
              </a:pPr>
              <a:t>‹Nr.›</a:t>
            </a:fld>
            <a:endParaRPr lang="de-DE"/>
          </a:p>
        </p:txBody>
      </p:sp>
    </p:spTree>
    <p:extLst>
      <p:ext uri="{BB962C8B-B14F-4D97-AF65-F5344CB8AC3E}">
        <p14:creationId xmlns:p14="http://schemas.microsoft.com/office/powerpoint/2010/main" val="503546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1"/>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t" anchorCtr="0" compatLnSpc="1">
            <a:prstTxWarp prst="textNoShape">
              <a:avLst/>
            </a:prstTxWarp>
          </a:bodyPr>
          <a:lstStyle>
            <a:lvl1pPr>
              <a:defRPr sz="1300">
                <a:latin typeface="Arial" charset="0"/>
                <a:cs typeface="Arial" charset="0"/>
              </a:defRPr>
            </a:lvl1pPr>
          </a:lstStyle>
          <a:p>
            <a:pPr>
              <a:defRPr/>
            </a:pPr>
            <a:endParaRPr lang="de-DE"/>
          </a:p>
        </p:txBody>
      </p:sp>
      <p:sp>
        <p:nvSpPr>
          <p:cNvPr id="51203" name="Rectangle 3"/>
          <p:cNvSpPr>
            <a:spLocks noGrp="1" noChangeArrowheads="1"/>
          </p:cNvSpPr>
          <p:nvPr>
            <p:ph type="dt" idx="1"/>
          </p:nvPr>
        </p:nvSpPr>
        <p:spPr bwMode="auto">
          <a:xfrm>
            <a:off x="4021979" y="1"/>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t" anchorCtr="0" compatLnSpc="1">
            <a:prstTxWarp prst="textNoShape">
              <a:avLst/>
            </a:prstTxWarp>
          </a:bodyPr>
          <a:lstStyle>
            <a:lvl1pPr algn="r">
              <a:defRPr sz="1300">
                <a:latin typeface="Arial" charset="0"/>
                <a:cs typeface="Arial" charset="0"/>
              </a:defRPr>
            </a:lvl1pPr>
          </a:lstStyle>
          <a:p>
            <a:pPr>
              <a:defRPr/>
            </a:pPr>
            <a:endParaRPr lang="de-DE"/>
          </a:p>
        </p:txBody>
      </p:sp>
      <p:sp>
        <p:nvSpPr>
          <p:cNvPr id="104452"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709761" y="4860775"/>
            <a:ext cx="5679778" cy="460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06" name="Rectangle 6"/>
          <p:cNvSpPr>
            <a:spLocks noGrp="1" noChangeArrowheads="1"/>
          </p:cNvSpPr>
          <p:nvPr>
            <p:ph type="ftr" sz="quarter" idx="4"/>
          </p:nvPr>
        </p:nvSpPr>
        <p:spPr bwMode="auto">
          <a:xfrm>
            <a:off x="0" y="9721550"/>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b" anchorCtr="0" compatLnSpc="1">
            <a:prstTxWarp prst="textNoShape">
              <a:avLst/>
            </a:prstTxWarp>
          </a:bodyPr>
          <a:lstStyle>
            <a:lvl1pPr>
              <a:defRPr sz="1300">
                <a:latin typeface="Arial" charset="0"/>
                <a:cs typeface="Arial" charset="0"/>
              </a:defRPr>
            </a:lvl1pPr>
          </a:lstStyle>
          <a:p>
            <a:pPr>
              <a:defRPr/>
            </a:pPr>
            <a:endParaRPr lang="de-DE"/>
          </a:p>
        </p:txBody>
      </p:sp>
      <p:sp>
        <p:nvSpPr>
          <p:cNvPr id="51207" name="Rectangle 7"/>
          <p:cNvSpPr>
            <a:spLocks noGrp="1" noChangeArrowheads="1"/>
          </p:cNvSpPr>
          <p:nvPr>
            <p:ph type="sldNum" sz="quarter" idx="5"/>
          </p:nvPr>
        </p:nvSpPr>
        <p:spPr bwMode="auto">
          <a:xfrm>
            <a:off x="4021979" y="9721550"/>
            <a:ext cx="3075631" cy="51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506" tIns="48253" rIns="96506" bIns="48253" numCol="1" anchor="b" anchorCtr="0" compatLnSpc="1">
            <a:prstTxWarp prst="textNoShape">
              <a:avLst/>
            </a:prstTxWarp>
          </a:bodyPr>
          <a:lstStyle>
            <a:lvl1pPr algn="r">
              <a:defRPr sz="1300">
                <a:latin typeface="Arial" charset="0"/>
                <a:cs typeface="Arial" charset="0"/>
              </a:defRPr>
            </a:lvl1pPr>
          </a:lstStyle>
          <a:p>
            <a:pPr>
              <a:defRPr/>
            </a:pPr>
            <a:fld id="{6326646E-B64B-4809-9550-A2B72055332A}" type="slidenum">
              <a:rPr lang="de-DE"/>
              <a:pPr>
                <a:defRPr/>
              </a:pPr>
              <a:t>‹Nr.›</a:t>
            </a:fld>
            <a:endParaRPr lang="de-DE"/>
          </a:p>
        </p:txBody>
      </p:sp>
    </p:spTree>
    <p:extLst>
      <p:ext uri="{BB962C8B-B14F-4D97-AF65-F5344CB8AC3E}">
        <p14:creationId xmlns:p14="http://schemas.microsoft.com/office/powerpoint/2010/main" val="3427089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ln/>
        </p:spPr>
      </p:sp>
      <p:sp>
        <p:nvSpPr>
          <p:cNvPr id="105475" name="Notizenplatzhalter 2"/>
          <p:cNvSpPr>
            <a:spLocks noGrp="1"/>
          </p:cNvSpPr>
          <p:nvPr>
            <p:ph type="body" idx="1"/>
          </p:nvPr>
        </p:nvSpPr>
        <p:spPr>
          <a:noFill/>
        </p:spPr>
        <p:txBody>
          <a:bodyPr/>
          <a:lstStyle/>
          <a:p>
            <a:pPr defTabSz="947576">
              <a:defRPr/>
            </a:pPr>
            <a:r>
              <a:rPr lang="en-US" dirty="0" smtClean="0"/>
              <a:t>Mr. Director </a:t>
            </a:r>
            <a:r>
              <a:rPr lang="en-US" sz="1200" dirty="0" smtClean="0">
                <a:effectLst/>
              </a:rPr>
              <a:t>Shri </a:t>
            </a:r>
            <a:r>
              <a:rPr lang="en-US" sz="1200" dirty="0" err="1" smtClean="0">
                <a:effectLst/>
              </a:rPr>
              <a:t>Gyan</a:t>
            </a:r>
            <a:r>
              <a:rPr lang="en-US" dirty="0" smtClean="0"/>
              <a:t>, Mr. </a:t>
            </a:r>
            <a:r>
              <a:rPr lang="de-DE" dirty="0" smtClean="0"/>
              <a:t>Chairman Prof. </a:t>
            </a:r>
            <a:r>
              <a:rPr lang="de-DE" dirty="0" err="1" smtClean="0"/>
              <a:t>Radhakrishnan</a:t>
            </a:r>
            <a:r>
              <a:rPr lang="de-DE" dirty="0" smtClean="0"/>
              <a:t>, </a:t>
            </a:r>
            <a:br>
              <a:rPr lang="de-DE" dirty="0" smtClean="0"/>
            </a:br>
            <a:r>
              <a:rPr lang="en-US" dirty="0" smtClean="0"/>
              <a:t>thank you very much for inviting me to give this lecture and for </a:t>
            </a:r>
            <a:r>
              <a:rPr lang="en-US" dirty="0" err="1" smtClean="0"/>
              <a:t>organising</a:t>
            </a:r>
            <a:r>
              <a:rPr lang="en-US" dirty="0" smtClean="0"/>
              <a:t> it even in only few time. And for your kind introduction.</a:t>
            </a:r>
          </a:p>
          <a:p>
            <a:pPr defTabSz="947576">
              <a:defRPr/>
            </a:pPr>
            <a:r>
              <a:rPr lang="en-US" dirty="0" smtClean="0"/>
              <a:t>Ladies and Gentlemen, thank you for coming here.</a:t>
            </a:r>
            <a:r>
              <a:rPr lang="en-US" baseline="0" dirty="0" smtClean="0"/>
              <a:t> </a:t>
            </a:r>
            <a:r>
              <a:rPr lang="en-US" dirty="0" smtClean="0"/>
              <a:t> </a:t>
            </a:r>
            <a:endParaRPr lang="de-DE" dirty="0"/>
          </a:p>
        </p:txBody>
      </p:sp>
      <p:sp>
        <p:nvSpPr>
          <p:cNvPr id="105476" name="Foliennummernplatzhalt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4109" indent="-301581" eaLnBrk="0" hangingPunct="0">
              <a:spcBef>
                <a:spcPct val="30000"/>
              </a:spcBef>
              <a:defRPr sz="1300">
                <a:solidFill>
                  <a:schemeClr val="tx1"/>
                </a:solidFill>
                <a:latin typeface="Arial" charset="0"/>
                <a:cs typeface="Arial" charset="0"/>
              </a:defRPr>
            </a:lvl2pPr>
            <a:lvl3pPr marL="1206322" indent="-241264" eaLnBrk="0" hangingPunct="0">
              <a:spcBef>
                <a:spcPct val="30000"/>
              </a:spcBef>
              <a:defRPr sz="1300">
                <a:solidFill>
                  <a:schemeClr val="tx1"/>
                </a:solidFill>
                <a:latin typeface="Arial" charset="0"/>
                <a:cs typeface="Arial" charset="0"/>
              </a:defRPr>
            </a:lvl3pPr>
            <a:lvl4pPr marL="1688851" indent="-241264" eaLnBrk="0" hangingPunct="0">
              <a:spcBef>
                <a:spcPct val="30000"/>
              </a:spcBef>
              <a:defRPr sz="1300">
                <a:solidFill>
                  <a:schemeClr val="tx1"/>
                </a:solidFill>
                <a:latin typeface="Arial" charset="0"/>
                <a:cs typeface="Arial" charset="0"/>
              </a:defRPr>
            </a:lvl4pPr>
            <a:lvl5pPr marL="2171380" indent="-241264" eaLnBrk="0" hangingPunct="0">
              <a:spcBef>
                <a:spcPct val="30000"/>
              </a:spcBef>
              <a:defRPr sz="1300">
                <a:solidFill>
                  <a:schemeClr val="tx1"/>
                </a:solidFill>
                <a:latin typeface="Arial" charset="0"/>
                <a:cs typeface="Arial" charset="0"/>
              </a:defRPr>
            </a:lvl5pPr>
            <a:lvl6pPr marL="2653909" indent="-241264" eaLnBrk="0" fontAlgn="base" hangingPunct="0">
              <a:spcBef>
                <a:spcPct val="30000"/>
              </a:spcBef>
              <a:spcAft>
                <a:spcPct val="0"/>
              </a:spcAft>
              <a:defRPr sz="1300">
                <a:solidFill>
                  <a:schemeClr val="tx1"/>
                </a:solidFill>
                <a:latin typeface="Arial" charset="0"/>
                <a:cs typeface="Arial" charset="0"/>
              </a:defRPr>
            </a:lvl6pPr>
            <a:lvl7pPr marL="3136438" indent="-241264" eaLnBrk="0" fontAlgn="base" hangingPunct="0">
              <a:spcBef>
                <a:spcPct val="30000"/>
              </a:spcBef>
              <a:spcAft>
                <a:spcPct val="0"/>
              </a:spcAft>
              <a:defRPr sz="1300">
                <a:solidFill>
                  <a:schemeClr val="tx1"/>
                </a:solidFill>
                <a:latin typeface="Arial" charset="0"/>
                <a:cs typeface="Arial" charset="0"/>
              </a:defRPr>
            </a:lvl7pPr>
            <a:lvl8pPr marL="3618967" indent="-241264" eaLnBrk="0" fontAlgn="base" hangingPunct="0">
              <a:spcBef>
                <a:spcPct val="30000"/>
              </a:spcBef>
              <a:spcAft>
                <a:spcPct val="0"/>
              </a:spcAft>
              <a:defRPr sz="1300">
                <a:solidFill>
                  <a:schemeClr val="tx1"/>
                </a:solidFill>
                <a:latin typeface="Arial" charset="0"/>
                <a:cs typeface="Arial" charset="0"/>
              </a:defRPr>
            </a:lvl8pPr>
            <a:lvl9pPr marL="4101495" indent="-241264"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435A9F-586A-4BD0-A4BF-E4F42933CCF8}" type="slidenum">
              <a:rPr lang="de-DE" altLang="de-DE" smtClean="0"/>
              <a:pPr eaLnBrk="1" hangingPunct="1">
                <a:spcBef>
                  <a:spcPct val="0"/>
                </a:spcBef>
              </a:pPr>
              <a:t>1</a:t>
            </a:fld>
            <a:endParaRPr lang="de-DE"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baseline="0" dirty="0" err="1" smtClean="0"/>
              <a:t>acceptable</a:t>
            </a:r>
            <a:r>
              <a:rPr lang="de-DE" b="0" baseline="0" dirty="0" smtClean="0"/>
              <a:t> </a:t>
            </a:r>
            <a:r>
              <a:rPr lang="de-DE" b="0" baseline="0" dirty="0" smtClean="0"/>
              <a:t>to </a:t>
            </a:r>
            <a:r>
              <a:rPr lang="de-DE" b="0" baseline="0" dirty="0" err="1" smtClean="0"/>
              <a:t>others</a:t>
            </a:r>
            <a:r>
              <a:rPr lang="de-DE" b="0" baseline="0" dirty="0" smtClean="0"/>
              <a:t> </a:t>
            </a:r>
            <a:r>
              <a:rPr lang="de-DE" b="0" baseline="0" dirty="0" err="1" smtClean="0"/>
              <a:t>as</a:t>
            </a:r>
            <a:r>
              <a:rPr lang="de-DE" b="0" baseline="0" dirty="0" smtClean="0"/>
              <a:t> a </a:t>
            </a:r>
            <a:r>
              <a:rPr lang="de-DE" baseline="0" dirty="0" err="1" smtClean="0"/>
              <a:t>legitimate</a:t>
            </a:r>
            <a:r>
              <a:rPr lang="de-DE" baseline="0" dirty="0" smtClean="0"/>
              <a:t> </a:t>
            </a:r>
            <a:r>
              <a:rPr lang="de-DE" baseline="0" dirty="0" err="1" smtClean="0"/>
              <a:t>means</a:t>
            </a:r>
            <a:r>
              <a:rPr lang="de-DE" baseline="0" dirty="0" smtClean="0"/>
              <a:t> of </a:t>
            </a:r>
            <a:r>
              <a:rPr lang="de-DE" baseline="0" dirty="0" err="1" smtClean="0"/>
              <a:t>protest</a:t>
            </a:r>
            <a:r>
              <a:rPr lang="de-DE" baseline="0" dirty="0" smtClean="0"/>
              <a:t> so </a:t>
            </a:r>
            <a:r>
              <a:rPr lang="de-DE" baseline="0" dirty="0" err="1" smtClean="0"/>
              <a:t>long</a:t>
            </a:r>
            <a:r>
              <a:rPr lang="de-DE" baseline="0" dirty="0" smtClean="0"/>
              <a:t> </a:t>
            </a:r>
            <a:r>
              <a:rPr lang="de-DE" baseline="0" dirty="0" err="1" smtClean="0"/>
              <a:t>as</a:t>
            </a:r>
            <a:r>
              <a:rPr lang="de-DE" baseline="0" dirty="0" smtClean="0"/>
              <a:t> the </a:t>
            </a:r>
            <a:r>
              <a:rPr lang="de-DE" baseline="0" dirty="0" err="1" smtClean="0"/>
              <a:t>aims</a:t>
            </a:r>
            <a:r>
              <a:rPr lang="de-DE" baseline="0" dirty="0" smtClean="0"/>
              <a:t> of the </a:t>
            </a:r>
            <a:r>
              <a:rPr lang="de-DE" baseline="0" dirty="0" err="1" smtClean="0"/>
              <a:t>action</a:t>
            </a:r>
            <a:r>
              <a:rPr lang="de-DE" baseline="0" dirty="0" smtClean="0"/>
              <a:t> </a:t>
            </a:r>
            <a:r>
              <a:rPr lang="de-DE" baseline="0" dirty="0" err="1" smtClean="0"/>
              <a:t>serve</a:t>
            </a:r>
            <a:r>
              <a:rPr lang="de-DE" baseline="0" dirty="0" smtClean="0"/>
              <a:t> the </a:t>
            </a:r>
            <a:r>
              <a:rPr lang="de-DE" baseline="0" dirty="0" err="1" smtClean="0"/>
              <a:t>common</a:t>
            </a:r>
            <a:r>
              <a:rPr lang="de-DE" baseline="0" dirty="0" smtClean="0"/>
              <a:t> </a:t>
            </a:r>
            <a:r>
              <a:rPr lang="de-DE" baseline="0" dirty="0" err="1" smtClean="0"/>
              <a:t>good</a:t>
            </a:r>
            <a:r>
              <a:rPr lang="de-DE" baseline="0" dirty="0" smtClean="0"/>
              <a:t>, i.e. the </a:t>
            </a:r>
            <a:r>
              <a:rPr lang="de-DE" baseline="0" dirty="0" err="1" smtClean="0"/>
              <a:t>action</a:t>
            </a:r>
            <a:r>
              <a:rPr lang="de-DE" baseline="0" dirty="0" smtClean="0"/>
              <a:t> </a:t>
            </a:r>
            <a:r>
              <a:rPr lang="de-DE" baseline="0" dirty="0" err="1" smtClean="0"/>
              <a:t>is</a:t>
            </a:r>
            <a:r>
              <a:rPr lang="de-DE" baseline="0" dirty="0" smtClean="0"/>
              <a:t> </a:t>
            </a:r>
            <a:r>
              <a:rPr lang="de-DE" baseline="0" dirty="0" err="1" smtClean="0"/>
              <a:t>motivated</a:t>
            </a:r>
            <a:r>
              <a:rPr lang="de-DE" baseline="0" dirty="0" smtClean="0"/>
              <a:t> </a:t>
            </a:r>
            <a:r>
              <a:rPr lang="de-DE" baseline="0" dirty="0" err="1" smtClean="0"/>
              <a:t>by</a:t>
            </a:r>
            <a:r>
              <a:rPr lang="de-DE" baseline="0" dirty="0" smtClean="0"/>
              <a:t> a noble </a:t>
            </a:r>
            <a:r>
              <a:rPr lang="de-DE" baseline="0" dirty="0" err="1" smtClean="0"/>
              <a:t>cause</a:t>
            </a:r>
            <a:r>
              <a:rPr lang="de-DE" baseline="0" dirty="0" smtClean="0"/>
              <a:t> </a:t>
            </a:r>
            <a:r>
              <a:rPr lang="de-DE" baseline="0" dirty="0" err="1" smtClean="0"/>
              <a:t>and</a:t>
            </a:r>
            <a:r>
              <a:rPr lang="de-DE" baseline="0" dirty="0" smtClean="0"/>
              <a:t> </a:t>
            </a:r>
            <a:r>
              <a:rPr lang="de-DE" baseline="0" dirty="0" err="1" smtClean="0"/>
              <a:t>therefore</a:t>
            </a:r>
            <a:r>
              <a:rPr lang="de-DE" baseline="0" dirty="0" smtClean="0"/>
              <a:t> </a:t>
            </a:r>
            <a:r>
              <a:rPr lang="de-DE" baseline="0" dirty="0" smtClean="0"/>
              <a:t>a noble </a:t>
            </a:r>
            <a:r>
              <a:rPr lang="de-DE" baseline="0" dirty="0" err="1" smtClean="0"/>
              <a:t>way</a:t>
            </a:r>
            <a:r>
              <a:rPr lang="de-DE" baseline="0" dirty="0" smtClean="0"/>
              <a:t> of </a:t>
            </a:r>
            <a:r>
              <a:rPr lang="de-DE" baseline="0" dirty="0" err="1" smtClean="0"/>
              <a:t>breaking</a:t>
            </a:r>
            <a:r>
              <a:rPr lang="de-DE" baseline="0" dirty="0" smtClean="0"/>
              <a:t> the </a:t>
            </a:r>
            <a:r>
              <a:rPr lang="de-DE" baseline="0" dirty="0" err="1" smtClean="0"/>
              <a:t>law</a:t>
            </a:r>
            <a:r>
              <a:rPr lang="de-DE" baseline="0" dirty="0" smtClean="0"/>
              <a:t>. </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10</a:t>
            </a:fld>
            <a:endParaRPr lang="de-DE"/>
          </a:p>
        </p:txBody>
      </p:sp>
    </p:spTree>
    <p:extLst>
      <p:ext uri="{BB962C8B-B14F-4D97-AF65-F5344CB8AC3E}">
        <p14:creationId xmlns:p14="http://schemas.microsoft.com/office/powerpoint/2010/main" val="388538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err="1" smtClean="0"/>
              <a:t>There</a:t>
            </a:r>
            <a:r>
              <a:rPr lang="de-DE" baseline="0" dirty="0" smtClean="0"/>
              <a:t> </a:t>
            </a:r>
            <a:r>
              <a:rPr lang="de-DE" baseline="0" dirty="0" err="1" smtClean="0"/>
              <a:t>were</a:t>
            </a:r>
            <a:r>
              <a:rPr lang="de-DE" baseline="0" dirty="0" smtClean="0"/>
              <a:t> </a:t>
            </a:r>
            <a:r>
              <a:rPr lang="de-DE" baseline="0" dirty="0" err="1" smtClean="0"/>
              <a:t>already</a:t>
            </a:r>
            <a:r>
              <a:rPr lang="de-DE" baseline="0" dirty="0" smtClean="0"/>
              <a:t> </a:t>
            </a:r>
            <a:r>
              <a:rPr lang="de-DE" baseline="0" dirty="0" err="1" smtClean="0"/>
              <a:t>interesting</a:t>
            </a:r>
            <a:r>
              <a:rPr lang="de-DE" baseline="0" dirty="0" smtClean="0"/>
              <a:t> </a:t>
            </a:r>
            <a:r>
              <a:rPr lang="de-DE" baseline="0" dirty="0" err="1" smtClean="0"/>
              <a:t>developments</a:t>
            </a:r>
            <a:r>
              <a:rPr lang="de-DE" baseline="0" dirty="0" smtClean="0"/>
              <a:t> </a:t>
            </a:r>
            <a:r>
              <a:rPr lang="de-DE" baseline="0" dirty="0" err="1" smtClean="0"/>
              <a:t>as</a:t>
            </a:r>
            <a:r>
              <a:rPr lang="de-DE" baseline="0" dirty="0" smtClean="0"/>
              <a:t> </a:t>
            </a:r>
            <a:r>
              <a:rPr lang="de-DE" baseline="0" dirty="0" err="1" smtClean="0"/>
              <a:t>regards</a:t>
            </a:r>
            <a:r>
              <a:rPr lang="de-DE" baseline="0" dirty="0" smtClean="0"/>
              <a:t> satyagraha at the </a:t>
            </a:r>
            <a:r>
              <a:rPr lang="de-DE" baseline="0" dirty="0" err="1" smtClean="0"/>
              <a:t>beginning</a:t>
            </a:r>
            <a:r>
              <a:rPr lang="de-DE" baseline="0" dirty="0" smtClean="0"/>
              <a:t> of </a:t>
            </a:r>
            <a:r>
              <a:rPr lang="de-DE" baseline="0" dirty="0" err="1" smtClean="0"/>
              <a:t>this</a:t>
            </a:r>
            <a:r>
              <a:rPr lang="de-DE" baseline="0" dirty="0" smtClean="0"/>
              <a:t> </a:t>
            </a:r>
            <a:r>
              <a:rPr lang="de-DE" baseline="0" dirty="0" err="1" smtClean="0"/>
              <a:t>century</a:t>
            </a:r>
            <a:r>
              <a:rPr lang="de-DE" baseline="0" dirty="0" smtClean="0"/>
              <a:t>, </a:t>
            </a:r>
            <a:r>
              <a:rPr lang="de-DE" baseline="0" dirty="0" err="1" smtClean="0"/>
              <a:t>however</a:t>
            </a:r>
            <a:r>
              <a:rPr lang="de-DE" baseline="0" dirty="0" smtClean="0"/>
              <a:t>. But </a:t>
            </a:r>
            <a:r>
              <a:rPr lang="de-DE" baseline="0" dirty="0" err="1" smtClean="0"/>
              <a:t>before</a:t>
            </a:r>
            <a:r>
              <a:rPr lang="de-DE" baseline="0" dirty="0" smtClean="0"/>
              <a:t> I </a:t>
            </a:r>
            <a:r>
              <a:rPr lang="de-DE" baseline="0" dirty="0" err="1" smtClean="0"/>
              <a:t>talk</a:t>
            </a:r>
            <a:r>
              <a:rPr lang="de-DE" baseline="0" dirty="0" smtClean="0"/>
              <a:t> </a:t>
            </a:r>
            <a:r>
              <a:rPr lang="de-DE" baseline="0" dirty="0" err="1" smtClean="0"/>
              <a:t>about</a:t>
            </a:r>
            <a:r>
              <a:rPr lang="de-DE" baseline="0" dirty="0" smtClean="0"/>
              <a:t> </a:t>
            </a:r>
            <a:r>
              <a:rPr lang="de-DE" baseline="0" dirty="0" err="1" smtClean="0"/>
              <a:t>them</a:t>
            </a:r>
            <a:r>
              <a:rPr lang="de-DE" baseline="0" dirty="0" smtClean="0"/>
              <a:t> I </a:t>
            </a:r>
            <a:r>
              <a:rPr lang="de-DE" baseline="0" dirty="0" err="1" smtClean="0"/>
              <a:t>would</a:t>
            </a:r>
            <a:r>
              <a:rPr lang="de-DE" baseline="0" dirty="0" smtClean="0"/>
              <a:t> like to </a:t>
            </a:r>
            <a:r>
              <a:rPr lang="de-DE" baseline="0" dirty="0" err="1" smtClean="0"/>
              <a:t>clarify</a:t>
            </a:r>
            <a:r>
              <a:rPr lang="de-DE" baseline="0" dirty="0" smtClean="0"/>
              <a:t> a </a:t>
            </a:r>
            <a:r>
              <a:rPr lang="de-DE" baseline="0" dirty="0" err="1" smtClean="0"/>
              <a:t>few</a:t>
            </a:r>
            <a:r>
              <a:rPr lang="de-DE" baseline="0" dirty="0" smtClean="0"/>
              <a:t> </a:t>
            </a:r>
            <a:r>
              <a:rPr lang="de-DE" baseline="0" dirty="0" err="1" smtClean="0"/>
              <a:t>terms</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11</a:t>
            </a:fld>
            <a:endParaRPr lang="de-DE"/>
          </a:p>
        </p:txBody>
      </p:sp>
    </p:spTree>
    <p:extLst>
      <p:ext uri="{BB962C8B-B14F-4D97-AF65-F5344CB8AC3E}">
        <p14:creationId xmlns:p14="http://schemas.microsoft.com/office/powerpoint/2010/main" val="3885387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Tx/>
              <a:buNone/>
            </a:pPr>
            <a:r>
              <a:rPr lang="en-GB" sz="1300" dirty="0"/>
              <a:t>Gandhiji </a:t>
            </a:r>
            <a:r>
              <a:rPr lang="en-GB" sz="1300" dirty="0" smtClean="0"/>
              <a:t>gave a huge gift </a:t>
            </a:r>
            <a:r>
              <a:rPr lang="en-GB" sz="1300" dirty="0"/>
              <a:t>to the world, which is </a:t>
            </a:r>
            <a:r>
              <a:rPr lang="en-GB" sz="1300" dirty="0" smtClean="0"/>
              <a:t>extremely important: satyagraha</a:t>
            </a:r>
            <a:r>
              <a:rPr lang="en-GB" sz="1300" dirty="0"/>
              <a:t>, </a:t>
            </a:r>
            <a:r>
              <a:rPr lang="en-GB" sz="1300" dirty="0" smtClean="0"/>
              <a:t>which is referred to internationally as “nonviolence”. </a:t>
            </a:r>
            <a:endParaRPr lang="en-US" altLang="de-DE" b="1" dirty="0">
              <a:solidFill>
                <a:srgbClr val="008000"/>
              </a:solidFill>
              <a:latin typeface="Book Antiqua" pitchFamily="18" charset="0"/>
            </a:endParaRP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12</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r>
              <a:rPr lang="en-GB" sz="2100" dirty="0"/>
              <a:t>In 1908, Gandhi explained the meaning of </a:t>
            </a:r>
            <a:r>
              <a:rPr lang="en-GB" sz="2100" dirty="0" smtClean="0"/>
              <a:t>this </a:t>
            </a:r>
            <a:r>
              <a:rPr lang="en-GB" sz="2100" dirty="0"/>
              <a:t>new </a:t>
            </a:r>
            <a:r>
              <a:rPr lang="en-GB" sz="2100" dirty="0" smtClean="0"/>
              <a:t>word which he has coined. </a:t>
            </a:r>
            <a:r>
              <a:rPr lang="en-GB" sz="2100" dirty="0"/>
              <a:t>He wrote:</a:t>
            </a:r>
            <a:r>
              <a:rPr lang="en-US" sz="2100" b="1" dirty="0">
                <a:solidFill>
                  <a:srgbClr val="008000"/>
                </a:solidFill>
                <a:latin typeface="Book Antiqua" pitchFamily="18" charset="0"/>
              </a:rPr>
              <a:t>   </a:t>
            </a:r>
            <a:r>
              <a:rPr lang="en-GB" sz="2100" dirty="0" smtClean="0"/>
              <a:t>Satyagraha </a:t>
            </a:r>
            <a:r>
              <a:rPr lang="en-GB" sz="2100" dirty="0"/>
              <a:t>is “the force which is born of truth and love”. </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13</a:t>
            </a:fld>
            <a:endParaRPr lang="de-DE"/>
          </a:p>
        </p:txBody>
      </p:sp>
    </p:spTree>
    <p:extLst>
      <p:ext uri="{BB962C8B-B14F-4D97-AF65-F5344CB8AC3E}">
        <p14:creationId xmlns:p14="http://schemas.microsoft.com/office/powerpoint/2010/main" val="3515327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Tx/>
              <a:buNone/>
            </a:pPr>
            <a:r>
              <a:rPr lang="en-GB" sz="2100" dirty="0"/>
              <a:t>In </a:t>
            </a:r>
            <a:r>
              <a:rPr lang="en-GB" sz="2100" dirty="0" smtClean="0"/>
              <a:t>English Gandhi sometimes used “</a:t>
            </a:r>
            <a:r>
              <a:rPr lang="de-DE" altLang="de-DE" sz="2100" dirty="0" smtClean="0">
                <a:solidFill>
                  <a:srgbClr val="014AED"/>
                </a:solidFill>
                <a:latin typeface="Bookman Old Style" panose="02050604050505020204" pitchFamily="18" charset="0"/>
              </a:rPr>
              <a:t>love-force“ </a:t>
            </a:r>
            <a:r>
              <a:rPr lang="de-DE" altLang="de-DE" sz="2100" dirty="0" err="1">
                <a:solidFill>
                  <a:srgbClr val="014AED"/>
                </a:solidFill>
                <a:latin typeface="Bookman Old Style" panose="02050604050505020204" pitchFamily="18" charset="0"/>
              </a:rPr>
              <a:t>or</a:t>
            </a:r>
            <a:r>
              <a:rPr lang="de-DE" altLang="de-DE" sz="2100" dirty="0">
                <a:solidFill>
                  <a:srgbClr val="014AED"/>
                </a:solidFill>
                <a:latin typeface="Bookman Old Style" panose="02050604050505020204" pitchFamily="18" charset="0"/>
              </a:rPr>
              <a:t> „</a:t>
            </a:r>
            <a:r>
              <a:rPr lang="de-DE" altLang="de-DE" sz="2100" dirty="0" err="1">
                <a:solidFill>
                  <a:srgbClr val="014AED"/>
                </a:solidFill>
                <a:latin typeface="Bookman Old Style" panose="02050604050505020204" pitchFamily="18" charset="0"/>
              </a:rPr>
              <a:t>soul</a:t>
            </a:r>
            <a:r>
              <a:rPr lang="de-DE" altLang="de-DE" sz="2100" dirty="0">
                <a:solidFill>
                  <a:srgbClr val="014AED"/>
                </a:solidFill>
                <a:latin typeface="Bookman Old Style" panose="02050604050505020204" pitchFamily="18" charset="0"/>
              </a:rPr>
              <a:t> force“, but </a:t>
            </a:r>
            <a:r>
              <a:rPr lang="en-GB" sz="2100" dirty="0" smtClean="0"/>
              <a:t>he usually used the </a:t>
            </a:r>
            <a:r>
              <a:rPr lang="en-GB" sz="2100" dirty="0"/>
              <a:t>term “non-violence”. </a:t>
            </a:r>
            <a:r>
              <a:rPr lang="en-GB" sz="2100" dirty="0" smtClean="0"/>
              <a:t>This </a:t>
            </a:r>
            <a:r>
              <a:rPr lang="en-GB" sz="2100" dirty="0"/>
              <a:t>is not a translation of satyagraha, </a:t>
            </a:r>
            <a:r>
              <a:rPr lang="en-GB" sz="2100" dirty="0" smtClean="0"/>
              <a:t>however, but of “ahimsa”. </a:t>
            </a:r>
            <a:r>
              <a:rPr lang="en-GB" sz="2100" dirty="0"/>
              <a:t>In India, ahimsa, non-violence, has a great tradition of personal strength, diligently kept </a:t>
            </a:r>
            <a:r>
              <a:rPr lang="en-GB" sz="2100" dirty="0" smtClean="0"/>
              <a:t>up in </a:t>
            </a:r>
            <a:r>
              <a:rPr lang="en-GB" sz="2100" dirty="0"/>
              <a:t>the </a:t>
            </a:r>
            <a:r>
              <a:rPr lang="en-GB" sz="2100" dirty="0" smtClean="0"/>
              <a:t>ancient Jain </a:t>
            </a:r>
            <a:r>
              <a:rPr lang="en-GB" sz="2100" dirty="0"/>
              <a:t>tradition. </a:t>
            </a:r>
            <a:endParaRPr lang="en-US" altLang="de-DE" sz="2100" b="1" dirty="0">
              <a:solidFill>
                <a:srgbClr val="008000"/>
              </a:solidFill>
              <a:latin typeface="Book Antiqua" pitchFamily="18" charset="0"/>
            </a:endParaRP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14</a:t>
            </a:fld>
            <a:endParaRPr lang="de-DE"/>
          </a:p>
        </p:txBody>
      </p:sp>
    </p:spTree>
    <p:extLst>
      <p:ext uri="{BB962C8B-B14F-4D97-AF65-F5344CB8AC3E}">
        <p14:creationId xmlns:p14="http://schemas.microsoft.com/office/powerpoint/2010/main" val="351532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Tx/>
              <a:buNone/>
            </a:pPr>
            <a:r>
              <a:rPr lang="en-GB" sz="2100" dirty="0" smtClean="0"/>
              <a:t>In </a:t>
            </a:r>
            <a:r>
              <a:rPr lang="en-GB" sz="2100" dirty="0"/>
              <a:t>Western countries, </a:t>
            </a:r>
            <a:r>
              <a:rPr lang="en-GB" sz="2100" dirty="0" smtClean="0"/>
              <a:t>however - </a:t>
            </a:r>
            <a:r>
              <a:rPr lang="en-GB" sz="2100" dirty="0"/>
              <a:t>I live in Germany - </a:t>
            </a:r>
            <a:r>
              <a:rPr lang="en-GB" sz="2100" b="1" dirty="0"/>
              <a:t>violence</a:t>
            </a:r>
            <a:r>
              <a:rPr lang="en-GB" sz="2100" dirty="0"/>
              <a:t> </a:t>
            </a:r>
            <a:r>
              <a:rPr lang="en-GB" sz="2100" dirty="0" smtClean="0"/>
              <a:t>is usually seen </a:t>
            </a:r>
            <a:r>
              <a:rPr lang="en-GB" sz="2100" dirty="0"/>
              <a:t>as something strong, </a:t>
            </a:r>
            <a:r>
              <a:rPr lang="en-GB" sz="2100" dirty="0" smtClean="0"/>
              <a:t>so that </a:t>
            </a:r>
            <a:r>
              <a:rPr lang="en-GB" sz="2100" b="1" dirty="0" smtClean="0"/>
              <a:t>non-violence, </a:t>
            </a:r>
            <a:r>
              <a:rPr lang="en-GB" sz="2100" b="0" dirty="0" smtClean="0"/>
              <a:t>as </a:t>
            </a:r>
            <a:r>
              <a:rPr lang="en-GB" sz="2100" dirty="0" smtClean="0"/>
              <a:t>a </a:t>
            </a:r>
            <a:r>
              <a:rPr lang="en-GB" sz="2100" dirty="0"/>
              <a:t>new </a:t>
            </a:r>
            <a:r>
              <a:rPr lang="en-GB" sz="2100" dirty="0" smtClean="0"/>
              <a:t>term, </a:t>
            </a:r>
            <a:r>
              <a:rPr lang="en-GB" sz="2100" dirty="0"/>
              <a:t>is seen as something </a:t>
            </a:r>
            <a:r>
              <a:rPr lang="en-GB" sz="2100" b="1" dirty="0"/>
              <a:t>weak</a:t>
            </a:r>
            <a:r>
              <a:rPr lang="en-GB" sz="2100" dirty="0"/>
              <a:t>. </a:t>
            </a:r>
            <a:r>
              <a:rPr lang="en-GB" sz="2100" dirty="0" smtClean="0"/>
              <a:t>This is most unfortunate. Gandhi spoke </a:t>
            </a:r>
            <a:r>
              <a:rPr lang="en-GB" sz="2100" dirty="0"/>
              <a:t>of a </a:t>
            </a:r>
            <a:r>
              <a:rPr lang="en-GB" sz="2100" b="1" dirty="0"/>
              <a:t>force </a:t>
            </a:r>
            <a:r>
              <a:rPr lang="en-GB" sz="2100" dirty="0"/>
              <a:t>and </a:t>
            </a:r>
            <a:r>
              <a:rPr lang="en-GB" sz="2100" dirty="0" smtClean="0"/>
              <a:t>through his successes demonstrated that it is </a:t>
            </a:r>
            <a:r>
              <a:rPr lang="en-GB" sz="2100" dirty="0"/>
              <a:t>a strong one – even </a:t>
            </a:r>
            <a:r>
              <a:rPr lang="en-GB" sz="2100" dirty="0" smtClean="0"/>
              <a:t>though he </a:t>
            </a:r>
            <a:r>
              <a:rPr lang="en-GB" sz="2100" dirty="0"/>
              <a:t>was not always successful. </a:t>
            </a:r>
            <a:endParaRPr lang="en-US" altLang="de-DE" sz="2100" b="1" dirty="0">
              <a:solidFill>
                <a:srgbClr val="008000"/>
              </a:solidFill>
              <a:latin typeface="Book Antiqua" pitchFamily="18" charset="0"/>
            </a:endParaRP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15</a:t>
            </a:fld>
            <a:endParaRPr lang="de-DE"/>
          </a:p>
        </p:txBody>
      </p:sp>
    </p:spTree>
    <p:extLst>
      <p:ext uri="{BB962C8B-B14F-4D97-AF65-F5344CB8AC3E}">
        <p14:creationId xmlns:p14="http://schemas.microsoft.com/office/powerpoint/2010/main" val="351532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r>
              <a:rPr lang="en-US" sz="2100" dirty="0"/>
              <a:t>In the West we have to </a:t>
            </a:r>
            <a:r>
              <a:rPr lang="en-US" sz="2100" dirty="0" smtClean="0"/>
              <a:t>stress</a:t>
            </a:r>
            <a:r>
              <a:rPr lang="en-US" sz="2100" baseline="0" dirty="0" smtClean="0"/>
              <a:t> that it</a:t>
            </a:r>
            <a:r>
              <a:rPr lang="en-US" sz="2100" dirty="0" smtClean="0"/>
              <a:t> </a:t>
            </a:r>
            <a:r>
              <a:rPr lang="en-US" sz="2100" dirty="0"/>
              <a:t>is not a </a:t>
            </a:r>
            <a:r>
              <a:rPr lang="en-US" sz="2100" dirty="0" smtClean="0"/>
              <a:t>question of </a:t>
            </a:r>
            <a:r>
              <a:rPr lang="en-US" sz="2100" dirty="0"/>
              <a:t>not doing something, of not using violence, but </a:t>
            </a:r>
            <a:r>
              <a:rPr lang="en-US" sz="2100" dirty="0" smtClean="0"/>
              <a:t>rather of </a:t>
            </a:r>
            <a:r>
              <a:rPr lang="en-US" sz="2100" dirty="0"/>
              <a:t>strong activity. </a:t>
            </a:r>
            <a:r>
              <a:rPr lang="en-GB" sz="2100" dirty="0"/>
              <a:t>Others beside Gandhi </a:t>
            </a:r>
            <a:r>
              <a:rPr lang="en-GB" sz="2100" dirty="0" smtClean="0"/>
              <a:t>have also </a:t>
            </a:r>
            <a:r>
              <a:rPr lang="en-GB" sz="2100" dirty="0"/>
              <a:t>developed </a:t>
            </a:r>
            <a:r>
              <a:rPr lang="en-GB" sz="2100" dirty="0" smtClean="0"/>
              <a:t>similar ways of </a:t>
            </a:r>
            <a:r>
              <a:rPr lang="en-GB" sz="2100" dirty="0"/>
              <a:t>overcoming grievances and social wrongs and </a:t>
            </a:r>
            <a:r>
              <a:rPr lang="en-GB" sz="2100" dirty="0" smtClean="0"/>
              <a:t>coined their </a:t>
            </a:r>
            <a:r>
              <a:rPr lang="en-GB" sz="2100" dirty="0"/>
              <a:t>own </a:t>
            </a:r>
            <a:r>
              <a:rPr lang="en-GB" sz="2100" dirty="0" smtClean="0"/>
              <a:t>terms for these processes. </a:t>
            </a:r>
            <a:endParaRPr lang="en-US" altLang="de-DE" sz="2100" b="1" dirty="0">
              <a:solidFill>
                <a:srgbClr val="008000"/>
              </a:solidFill>
              <a:latin typeface="Book Antiqua" pitchFamily="18" charset="0"/>
            </a:endParaRP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16</a:t>
            </a:fld>
            <a:endParaRPr lang="de-DE"/>
          </a:p>
        </p:txBody>
      </p:sp>
    </p:spTree>
    <p:extLst>
      <p:ext uri="{BB962C8B-B14F-4D97-AF65-F5344CB8AC3E}">
        <p14:creationId xmlns:p14="http://schemas.microsoft.com/office/powerpoint/2010/main" val="351532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4917" eaLnBrk="1" hangingPunct="1">
              <a:spcBef>
                <a:spcPct val="0"/>
              </a:spcBef>
              <a:defRPr/>
            </a:pPr>
            <a:r>
              <a:rPr lang="en-US" b="0" baseline="0" dirty="0" smtClean="0">
                <a:solidFill>
                  <a:schemeClr val="tx1"/>
                </a:solidFill>
              </a:rPr>
              <a:t>The Philippines for example called their model "offering dignity“. Act with dignity, end dictatorship, do not support Marcos’ regime any more, - you as a soldier for example. </a:t>
            </a:r>
            <a:endParaRPr lang="en-US" altLang="de-DE" b="1" dirty="0" smtClean="0">
              <a:solidFill>
                <a:srgbClr val="008000"/>
              </a:solidFill>
              <a:latin typeface="Book Antiqua" pitchFamily="18" charset="0"/>
            </a:endParaRPr>
          </a:p>
        </p:txBody>
      </p:sp>
      <p:sp>
        <p:nvSpPr>
          <p:cNvPr id="593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83994" indent="-301536" eaLnBrk="0" hangingPunct="0">
              <a:spcBef>
                <a:spcPct val="30000"/>
              </a:spcBef>
              <a:defRPr sz="1200">
                <a:solidFill>
                  <a:schemeClr val="tx1"/>
                </a:solidFill>
                <a:latin typeface="Arial" charset="0"/>
                <a:cs typeface="Arial" charset="0"/>
              </a:defRPr>
            </a:lvl2pPr>
            <a:lvl3pPr marL="1206146" indent="-241229" eaLnBrk="0" hangingPunct="0">
              <a:spcBef>
                <a:spcPct val="30000"/>
              </a:spcBef>
              <a:defRPr sz="1200">
                <a:solidFill>
                  <a:schemeClr val="tx1"/>
                </a:solidFill>
                <a:latin typeface="Arial" charset="0"/>
                <a:cs typeface="Arial" charset="0"/>
              </a:defRPr>
            </a:lvl3pPr>
            <a:lvl4pPr marL="1688604" indent="-241229" eaLnBrk="0" hangingPunct="0">
              <a:spcBef>
                <a:spcPct val="30000"/>
              </a:spcBef>
              <a:defRPr sz="1200">
                <a:solidFill>
                  <a:schemeClr val="tx1"/>
                </a:solidFill>
                <a:latin typeface="Arial" charset="0"/>
                <a:cs typeface="Arial" charset="0"/>
              </a:defRPr>
            </a:lvl4pPr>
            <a:lvl5pPr marL="2171062" indent="-241229" eaLnBrk="0" hangingPunct="0">
              <a:spcBef>
                <a:spcPct val="30000"/>
              </a:spcBef>
              <a:defRPr sz="1200">
                <a:solidFill>
                  <a:schemeClr val="tx1"/>
                </a:solidFill>
                <a:latin typeface="Arial" charset="0"/>
                <a:cs typeface="Arial" charset="0"/>
              </a:defRPr>
            </a:lvl5pPr>
            <a:lvl6pPr marL="2653520" indent="-241229" eaLnBrk="0" fontAlgn="base" hangingPunct="0">
              <a:spcBef>
                <a:spcPct val="30000"/>
              </a:spcBef>
              <a:spcAft>
                <a:spcPct val="0"/>
              </a:spcAft>
              <a:defRPr sz="1200">
                <a:solidFill>
                  <a:schemeClr val="tx1"/>
                </a:solidFill>
                <a:latin typeface="Arial" charset="0"/>
                <a:cs typeface="Arial" charset="0"/>
              </a:defRPr>
            </a:lvl6pPr>
            <a:lvl7pPr marL="3135980" indent="-241229" eaLnBrk="0" fontAlgn="base" hangingPunct="0">
              <a:spcBef>
                <a:spcPct val="30000"/>
              </a:spcBef>
              <a:spcAft>
                <a:spcPct val="0"/>
              </a:spcAft>
              <a:defRPr sz="1200">
                <a:solidFill>
                  <a:schemeClr val="tx1"/>
                </a:solidFill>
                <a:latin typeface="Arial" charset="0"/>
                <a:cs typeface="Arial" charset="0"/>
              </a:defRPr>
            </a:lvl7pPr>
            <a:lvl8pPr marL="3618438" indent="-241229" eaLnBrk="0" fontAlgn="base" hangingPunct="0">
              <a:spcBef>
                <a:spcPct val="30000"/>
              </a:spcBef>
              <a:spcAft>
                <a:spcPct val="0"/>
              </a:spcAft>
              <a:defRPr sz="1200">
                <a:solidFill>
                  <a:schemeClr val="tx1"/>
                </a:solidFill>
                <a:latin typeface="Arial" charset="0"/>
                <a:cs typeface="Arial" charset="0"/>
              </a:defRPr>
            </a:lvl8pPr>
            <a:lvl9pPr marL="4100895" indent="-241229"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DF6A6DF-F0F9-4EB0-970D-AF0E3B89B49A}" type="slidenum">
              <a:rPr lang="de-DE" altLang="de-DE" smtClean="0">
                <a:latin typeface="Calibri" pitchFamily="34" charset="0"/>
              </a:rPr>
              <a:pPr eaLnBrk="1" hangingPunct="1">
                <a:spcBef>
                  <a:spcPct val="0"/>
                </a:spcBef>
              </a:pPr>
              <a:t>17</a:t>
            </a:fld>
            <a:endParaRPr lang="de-DE" altLang="de-DE"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4917" eaLnBrk="1" hangingPunct="1">
              <a:spcBef>
                <a:spcPct val="0"/>
              </a:spcBef>
              <a:defRPr/>
            </a:pPr>
            <a:r>
              <a:rPr lang="en-US" b="0" baseline="0" dirty="0" smtClean="0">
                <a:solidFill>
                  <a:schemeClr val="tx1"/>
                </a:solidFill>
              </a:rPr>
              <a:t>By applying this model or concept they created “people power” and brought about the nonviolent overthrow of the Marcos dictatorship in 1986. This event is known internationally as the Rosary Revolution.</a:t>
            </a:r>
            <a:endParaRPr lang="en-US" altLang="de-DE" b="1" dirty="0" smtClean="0">
              <a:solidFill>
                <a:srgbClr val="008000"/>
              </a:solidFill>
              <a:latin typeface="Book Antiqua" pitchFamily="18" charset="0"/>
            </a:endParaRPr>
          </a:p>
        </p:txBody>
      </p:sp>
      <p:sp>
        <p:nvSpPr>
          <p:cNvPr id="593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83994" indent="-301536" eaLnBrk="0" hangingPunct="0">
              <a:spcBef>
                <a:spcPct val="30000"/>
              </a:spcBef>
              <a:defRPr sz="1200">
                <a:solidFill>
                  <a:schemeClr val="tx1"/>
                </a:solidFill>
                <a:latin typeface="Arial" charset="0"/>
                <a:cs typeface="Arial" charset="0"/>
              </a:defRPr>
            </a:lvl2pPr>
            <a:lvl3pPr marL="1206146" indent="-241229" eaLnBrk="0" hangingPunct="0">
              <a:spcBef>
                <a:spcPct val="30000"/>
              </a:spcBef>
              <a:defRPr sz="1200">
                <a:solidFill>
                  <a:schemeClr val="tx1"/>
                </a:solidFill>
                <a:latin typeface="Arial" charset="0"/>
                <a:cs typeface="Arial" charset="0"/>
              </a:defRPr>
            </a:lvl3pPr>
            <a:lvl4pPr marL="1688604" indent="-241229" eaLnBrk="0" hangingPunct="0">
              <a:spcBef>
                <a:spcPct val="30000"/>
              </a:spcBef>
              <a:defRPr sz="1200">
                <a:solidFill>
                  <a:schemeClr val="tx1"/>
                </a:solidFill>
                <a:latin typeface="Arial" charset="0"/>
                <a:cs typeface="Arial" charset="0"/>
              </a:defRPr>
            </a:lvl4pPr>
            <a:lvl5pPr marL="2171062" indent="-241229" eaLnBrk="0" hangingPunct="0">
              <a:spcBef>
                <a:spcPct val="30000"/>
              </a:spcBef>
              <a:defRPr sz="1200">
                <a:solidFill>
                  <a:schemeClr val="tx1"/>
                </a:solidFill>
                <a:latin typeface="Arial" charset="0"/>
                <a:cs typeface="Arial" charset="0"/>
              </a:defRPr>
            </a:lvl5pPr>
            <a:lvl6pPr marL="2653520" indent="-241229" eaLnBrk="0" fontAlgn="base" hangingPunct="0">
              <a:spcBef>
                <a:spcPct val="30000"/>
              </a:spcBef>
              <a:spcAft>
                <a:spcPct val="0"/>
              </a:spcAft>
              <a:defRPr sz="1200">
                <a:solidFill>
                  <a:schemeClr val="tx1"/>
                </a:solidFill>
                <a:latin typeface="Arial" charset="0"/>
                <a:cs typeface="Arial" charset="0"/>
              </a:defRPr>
            </a:lvl6pPr>
            <a:lvl7pPr marL="3135980" indent="-241229" eaLnBrk="0" fontAlgn="base" hangingPunct="0">
              <a:spcBef>
                <a:spcPct val="30000"/>
              </a:spcBef>
              <a:spcAft>
                <a:spcPct val="0"/>
              </a:spcAft>
              <a:defRPr sz="1200">
                <a:solidFill>
                  <a:schemeClr val="tx1"/>
                </a:solidFill>
                <a:latin typeface="Arial" charset="0"/>
                <a:cs typeface="Arial" charset="0"/>
              </a:defRPr>
            </a:lvl7pPr>
            <a:lvl8pPr marL="3618438" indent="-241229" eaLnBrk="0" fontAlgn="base" hangingPunct="0">
              <a:spcBef>
                <a:spcPct val="30000"/>
              </a:spcBef>
              <a:spcAft>
                <a:spcPct val="0"/>
              </a:spcAft>
              <a:defRPr sz="1200">
                <a:solidFill>
                  <a:schemeClr val="tx1"/>
                </a:solidFill>
                <a:latin typeface="Arial" charset="0"/>
                <a:cs typeface="Arial" charset="0"/>
              </a:defRPr>
            </a:lvl8pPr>
            <a:lvl9pPr marL="4100895" indent="-241229"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DF6A6DF-F0F9-4EB0-970D-AF0E3B89B49A}" type="slidenum">
              <a:rPr lang="de-DE" altLang="de-DE" smtClean="0">
                <a:latin typeface="Calibri" pitchFamily="34" charset="0"/>
              </a:rPr>
              <a:pPr eaLnBrk="1" hangingPunct="1">
                <a:spcBef>
                  <a:spcPct val="0"/>
                </a:spcBef>
              </a:pPr>
              <a:t>18</a:t>
            </a:fld>
            <a:endParaRPr lang="de-DE" altLang="de-DE"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Tx/>
              <a:buNone/>
            </a:pPr>
            <a:r>
              <a:rPr lang="en-US" altLang="de-DE" sz="2100" dirty="0" smtClean="0">
                <a:solidFill>
                  <a:srgbClr val="008000"/>
                </a:solidFill>
                <a:latin typeface="Book Antiqua" pitchFamily="18" charset="0"/>
              </a:rPr>
              <a:t>In</a:t>
            </a:r>
            <a:r>
              <a:rPr lang="en-US" altLang="de-DE" sz="2100" baseline="0" dirty="0" smtClean="0">
                <a:solidFill>
                  <a:srgbClr val="008000"/>
                </a:solidFill>
                <a:latin typeface="Book Antiqua" pitchFamily="18" charset="0"/>
              </a:rPr>
              <a:t> order t</a:t>
            </a:r>
            <a:r>
              <a:rPr lang="en-US" altLang="de-DE" sz="2100" dirty="0" smtClean="0">
                <a:solidFill>
                  <a:srgbClr val="008000"/>
                </a:solidFill>
                <a:latin typeface="Book Antiqua" pitchFamily="18" charset="0"/>
              </a:rPr>
              <a:t>o transfer </a:t>
            </a:r>
            <a:r>
              <a:rPr lang="en-US" altLang="de-DE" sz="2100" dirty="0">
                <a:solidFill>
                  <a:srgbClr val="008000"/>
                </a:solidFill>
                <a:latin typeface="Book Antiqua" pitchFamily="18" charset="0"/>
              </a:rPr>
              <a:t>Gandhi’s idea of satyagraha to the West I prefer </a:t>
            </a:r>
            <a:r>
              <a:rPr lang="en-US" altLang="de-DE" sz="2100" dirty="0" smtClean="0">
                <a:solidFill>
                  <a:srgbClr val="008000"/>
                </a:solidFill>
                <a:latin typeface="Book Antiqua" pitchFamily="18" charset="0"/>
              </a:rPr>
              <a:t>the translation used by many Quakers: the  </a:t>
            </a:r>
            <a:r>
              <a:rPr lang="en-US" altLang="de-DE" sz="2100" b="1" dirty="0" smtClean="0">
                <a:solidFill>
                  <a:srgbClr val="008000"/>
                </a:solidFill>
                <a:latin typeface="Book Antiqua" pitchFamily="18" charset="0"/>
              </a:rPr>
              <a:t>Power </a:t>
            </a:r>
            <a:r>
              <a:rPr lang="en-US" altLang="de-DE" sz="2100" b="1" dirty="0">
                <a:solidFill>
                  <a:srgbClr val="008000"/>
                </a:solidFill>
                <a:latin typeface="Book Antiqua" pitchFamily="18" charset="0"/>
              </a:rPr>
              <a:t>of </a:t>
            </a:r>
            <a:r>
              <a:rPr lang="en-US" altLang="de-DE" sz="2100" b="1" dirty="0" smtClean="0">
                <a:solidFill>
                  <a:srgbClr val="008000"/>
                </a:solidFill>
                <a:latin typeface="Book Antiqua" pitchFamily="18" charset="0"/>
              </a:rPr>
              <a:t>goodness</a:t>
            </a:r>
            <a:r>
              <a:rPr lang="en-US" altLang="de-DE" sz="2100" dirty="0" smtClean="0">
                <a:solidFill>
                  <a:srgbClr val="008000"/>
                </a:solidFill>
                <a:latin typeface="Book Antiqua" pitchFamily="18" charset="0"/>
              </a:rPr>
              <a:t>. In </a:t>
            </a:r>
            <a:r>
              <a:rPr lang="en-US" altLang="de-DE" sz="2100" dirty="0">
                <a:solidFill>
                  <a:srgbClr val="008000"/>
                </a:solidFill>
                <a:latin typeface="Book Antiqua" pitchFamily="18" charset="0"/>
              </a:rPr>
              <a:t>German: </a:t>
            </a:r>
            <a:r>
              <a:rPr lang="en-US" altLang="de-DE" sz="2100" dirty="0" err="1">
                <a:solidFill>
                  <a:srgbClr val="008000"/>
                </a:solidFill>
                <a:latin typeface="Book Antiqua" pitchFamily="18" charset="0"/>
              </a:rPr>
              <a:t>Gütekaft</a:t>
            </a:r>
            <a:r>
              <a:rPr lang="en-US" altLang="de-DE" sz="2100" dirty="0">
                <a:solidFill>
                  <a:srgbClr val="008000"/>
                </a:solidFill>
                <a:latin typeface="Book Antiqua" pitchFamily="18" charset="0"/>
              </a:rPr>
              <a:t>.</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19</a:t>
            </a:fld>
            <a:endParaRPr lang="de-DE"/>
          </a:p>
        </p:txBody>
      </p:sp>
    </p:spTree>
    <p:extLst>
      <p:ext uri="{BB962C8B-B14F-4D97-AF65-F5344CB8AC3E}">
        <p14:creationId xmlns:p14="http://schemas.microsoft.com/office/powerpoint/2010/main" val="351532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ln/>
        </p:spPr>
      </p:sp>
      <p:sp>
        <p:nvSpPr>
          <p:cNvPr id="105475" name="Notizenplatzhalter 2"/>
          <p:cNvSpPr>
            <a:spLocks noGrp="1"/>
          </p:cNvSpPr>
          <p:nvPr>
            <p:ph type="body" idx="1"/>
          </p:nvPr>
        </p:nvSpPr>
        <p:spPr>
          <a:noFill/>
        </p:spPr>
        <p:txBody>
          <a:bodyPr/>
          <a:lstStyle/>
          <a:p>
            <a:r>
              <a:rPr lang="en-US" dirty="0" smtClean="0"/>
              <a:t>It is a great </a:t>
            </a:r>
            <a:r>
              <a:rPr lang="en-US" dirty="0" err="1" smtClean="0"/>
              <a:t>honour</a:t>
            </a:r>
            <a:r>
              <a:rPr lang="en-US" dirty="0" smtClean="0"/>
              <a:t> to present some of my research in this great city New Delhi, where Gandhiji worked and spent the last days of his life. I am deeply touched by</a:t>
            </a:r>
            <a:r>
              <a:rPr lang="en-US" baseline="0" dirty="0" smtClean="0"/>
              <a:t> this</a:t>
            </a:r>
            <a:r>
              <a:rPr lang="en-US" dirty="0" smtClean="0"/>
              <a:t>. It is also especially moving for me to have Mrs. Bhardwaj and two of my children here this afternoon. </a:t>
            </a:r>
            <a:endParaRPr lang="de-DE" dirty="0" smtClean="0"/>
          </a:p>
        </p:txBody>
      </p:sp>
      <p:sp>
        <p:nvSpPr>
          <p:cNvPr id="105476" name="Foliennummernplatzhalt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4109" indent="-301581" eaLnBrk="0" hangingPunct="0">
              <a:spcBef>
                <a:spcPct val="30000"/>
              </a:spcBef>
              <a:defRPr sz="1300">
                <a:solidFill>
                  <a:schemeClr val="tx1"/>
                </a:solidFill>
                <a:latin typeface="Arial" charset="0"/>
                <a:cs typeface="Arial" charset="0"/>
              </a:defRPr>
            </a:lvl2pPr>
            <a:lvl3pPr marL="1206322" indent="-241264" eaLnBrk="0" hangingPunct="0">
              <a:spcBef>
                <a:spcPct val="30000"/>
              </a:spcBef>
              <a:defRPr sz="1300">
                <a:solidFill>
                  <a:schemeClr val="tx1"/>
                </a:solidFill>
                <a:latin typeface="Arial" charset="0"/>
                <a:cs typeface="Arial" charset="0"/>
              </a:defRPr>
            </a:lvl3pPr>
            <a:lvl4pPr marL="1688851" indent="-241264" eaLnBrk="0" hangingPunct="0">
              <a:spcBef>
                <a:spcPct val="30000"/>
              </a:spcBef>
              <a:defRPr sz="1300">
                <a:solidFill>
                  <a:schemeClr val="tx1"/>
                </a:solidFill>
                <a:latin typeface="Arial" charset="0"/>
                <a:cs typeface="Arial" charset="0"/>
              </a:defRPr>
            </a:lvl4pPr>
            <a:lvl5pPr marL="2171380" indent="-241264" eaLnBrk="0" hangingPunct="0">
              <a:spcBef>
                <a:spcPct val="30000"/>
              </a:spcBef>
              <a:defRPr sz="1300">
                <a:solidFill>
                  <a:schemeClr val="tx1"/>
                </a:solidFill>
                <a:latin typeface="Arial" charset="0"/>
                <a:cs typeface="Arial" charset="0"/>
              </a:defRPr>
            </a:lvl5pPr>
            <a:lvl6pPr marL="2653909" indent="-241264" eaLnBrk="0" fontAlgn="base" hangingPunct="0">
              <a:spcBef>
                <a:spcPct val="30000"/>
              </a:spcBef>
              <a:spcAft>
                <a:spcPct val="0"/>
              </a:spcAft>
              <a:defRPr sz="1300">
                <a:solidFill>
                  <a:schemeClr val="tx1"/>
                </a:solidFill>
                <a:latin typeface="Arial" charset="0"/>
                <a:cs typeface="Arial" charset="0"/>
              </a:defRPr>
            </a:lvl6pPr>
            <a:lvl7pPr marL="3136438" indent="-241264" eaLnBrk="0" fontAlgn="base" hangingPunct="0">
              <a:spcBef>
                <a:spcPct val="30000"/>
              </a:spcBef>
              <a:spcAft>
                <a:spcPct val="0"/>
              </a:spcAft>
              <a:defRPr sz="1300">
                <a:solidFill>
                  <a:schemeClr val="tx1"/>
                </a:solidFill>
                <a:latin typeface="Arial" charset="0"/>
                <a:cs typeface="Arial" charset="0"/>
              </a:defRPr>
            </a:lvl7pPr>
            <a:lvl8pPr marL="3618967" indent="-241264" eaLnBrk="0" fontAlgn="base" hangingPunct="0">
              <a:spcBef>
                <a:spcPct val="30000"/>
              </a:spcBef>
              <a:spcAft>
                <a:spcPct val="0"/>
              </a:spcAft>
              <a:defRPr sz="1300">
                <a:solidFill>
                  <a:schemeClr val="tx1"/>
                </a:solidFill>
                <a:latin typeface="Arial" charset="0"/>
                <a:cs typeface="Arial" charset="0"/>
              </a:defRPr>
            </a:lvl8pPr>
            <a:lvl9pPr marL="4101495" indent="-241264"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435A9F-586A-4BD0-A4BF-E4F42933CCF8}" type="slidenum">
              <a:rPr lang="de-DE" altLang="de-DE" smtClean="0"/>
              <a:pPr eaLnBrk="1" hangingPunct="1">
                <a:spcBef>
                  <a:spcPct val="0"/>
                </a:spcBef>
              </a:pPr>
              <a:t>2</a:t>
            </a:fld>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Tx/>
              <a:buNone/>
            </a:pPr>
            <a:r>
              <a:rPr lang="en-US" sz="2100" dirty="0" smtClean="0"/>
              <a:t>Today I </a:t>
            </a:r>
            <a:r>
              <a:rPr lang="en-US" sz="2100" dirty="0"/>
              <a:t>will </a:t>
            </a:r>
            <a:r>
              <a:rPr lang="en-US" sz="2100" dirty="0" smtClean="0"/>
              <a:t>refer to all </a:t>
            </a:r>
            <a:r>
              <a:rPr lang="en-US" sz="2100" dirty="0"/>
              <a:t>the </a:t>
            </a:r>
            <a:r>
              <a:rPr lang="en-US" sz="2100" dirty="0" smtClean="0"/>
              <a:t>various</a:t>
            </a:r>
            <a:r>
              <a:rPr lang="en-US" sz="2100" baseline="0" dirty="0" smtClean="0"/>
              <a:t> </a:t>
            </a:r>
            <a:r>
              <a:rPr lang="en-US" sz="2100" dirty="0" smtClean="0"/>
              <a:t>models as “satyagraha”.</a:t>
            </a:r>
            <a:endParaRPr lang="en-US" altLang="de-DE" sz="2100" b="1" dirty="0">
              <a:solidFill>
                <a:srgbClr val="008000"/>
              </a:solidFill>
              <a:latin typeface="Book Antiqua" pitchFamily="18" charset="0"/>
            </a:endParaRP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20</a:t>
            </a:fld>
            <a:endParaRPr lang="de-DE"/>
          </a:p>
        </p:txBody>
      </p:sp>
    </p:spTree>
    <p:extLst>
      <p:ext uri="{BB962C8B-B14F-4D97-AF65-F5344CB8AC3E}">
        <p14:creationId xmlns:p14="http://schemas.microsoft.com/office/powerpoint/2010/main" val="3515327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ln/>
        </p:spPr>
      </p:sp>
      <p:sp>
        <p:nvSpPr>
          <p:cNvPr id="105475" name="Notizenplatzhalter 2"/>
          <p:cNvSpPr>
            <a:spLocks noGrp="1"/>
          </p:cNvSpPr>
          <p:nvPr>
            <p:ph type="body" idx="1"/>
          </p:nvPr>
        </p:nvSpPr>
        <p:spPr>
          <a:noFill/>
        </p:spPr>
        <p:txBody>
          <a:bodyPr/>
          <a:lstStyle/>
          <a:p>
            <a:pPr defTabSz="947576">
              <a:defRPr/>
            </a:pPr>
            <a:r>
              <a:rPr lang="en-US" dirty="0" smtClean="0"/>
              <a:t>And I am changing the title – not the content - of my</a:t>
            </a:r>
            <a:r>
              <a:rPr lang="en-US" baseline="0" dirty="0" smtClean="0"/>
              <a:t> lecture into “</a:t>
            </a:r>
            <a:r>
              <a:rPr lang="en-US" altLang="de-DE" sz="1300" b="1" dirty="0">
                <a:solidFill>
                  <a:srgbClr val="014AED"/>
                </a:solidFill>
                <a:latin typeface="Book Antiqua" pitchFamily="18" charset="0"/>
              </a:rPr>
              <a:t>Practicing satyagraha, the Power of goodness, in the 21st Century</a:t>
            </a:r>
            <a:r>
              <a:rPr lang="de-DE" altLang="de-DE" sz="1300" dirty="0"/>
              <a:t>“</a:t>
            </a:r>
            <a:endParaRPr lang="de-DE" altLang="de-DE" sz="1300" b="1" dirty="0">
              <a:solidFill>
                <a:srgbClr val="014AED"/>
              </a:solidFill>
              <a:latin typeface="Book Antiqua" pitchFamily="18" charset="0"/>
            </a:endParaRPr>
          </a:p>
        </p:txBody>
      </p:sp>
      <p:sp>
        <p:nvSpPr>
          <p:cNvPr id="105476" name="Foliennummernplatzhalt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4109" indent="-301581" eaLnBrk="0" hangingPunct="0">
              <a:spcBef>
                <a:spcPct val="30000"/>
              </a:spcBef>
              <a:defRPr sz="1300">
                <a:solidFill>
                  <a:schemeClr val="tx1"/>
                </a:solidFill>
                <a:latin typeface="Arial" charset="0"/>
                <a:cs typeface="Arial" charset="0"/>
              </a:defRPr>
            </a:lvl2pPr>
            <a:lvl3pPr marL="1206322" indent="-241264" eaLnBrk="0" hangingPunct="0">
              <a:spcBef>
                <a:spcPct val="30000"/>
              </a:spcBef>
              <a:defRPr sz="1300">
                <a:solidFill>
                  <a:schemeClr val="tx1"/>
                </a:solidFill>
                <a:latin typeface="Arial" charset="0"/>
                <a:cs typeface="Arial" charset="0"/>
              </a:defRPr>
            </a:lvl3pPr>
            <a:lvl4pPr marL="1688851" indent="-241264" eaLnBrk="0" hangingPunct="0">
              <a:spcBef>
                <a:spcPct val="30000"/>
              </a:spcBef>
              <a:defRPr sz="1300">
                <a:solidFill>
                  <a:schemeClr val="tx1"/>
                </a:solidFill>
                <a:latin typeface="Arial" charset="0"/>
                <a:cs typeface="Arial" charset="0"/>
              </a:defRPr>
            </a:lvl4pPr>
            <a:lvl5pPr marL="2171380" indent="-241264" eaLnBrk="0" hangingPunct="0">
              <a:spcBef>
                <a:spcPct val="30000"/>
              </a:spcBef>
              <a:defRPr sz="1300">
                <a:solidFill>
                  <a:schemeClr val="tx1"/>
                </a:solidFill>
                <a:latin typeface="Arial" charset="0"/>
                <a:cs typeface="Arial" charset="0"/>
              </a:defRPr>
            </a:lvl5pPr>
            <a:lvl6pPr marL="2653909" indent="-241264" eaLnBrk="0" fontAlgn="base" hangingPunct="0">
              <a:spcBef>
                <a:spcPct val="30000"/>
              </a:spcBef>
              <a:spcAft>
                <a:spcPct val="0"/>
              </a:spcAft>
              <a:defRPr sz="1300">
                <a:solidFill>
                  <a:schemeClr val="tx1"/>
                </a:solidFill>
                <a:latin typeface="Arial" charset="0"/>
                <a:cs typeface="Arial" charset="0"/>
              </a:defRPr>
            </a:lvl6pPr>
            <a:lvl7pPr marL="3136438" indent="-241264" eaLnBrk="0" fontAlgn="base" hangingPunct="0">
              <a:spcBef>
                <a:spcPct val="30000"/>
              </a:spcBef>
              <a:spcAft>
                <a:spcPct val="0"/>
              </a:spcAft>
              <a:defRPr sz="1300">
                <a:solidFill>
                  <a:schemeClr val="tx1"/>
                </a:solidFill>
                <a:latin typeface="Arial" charset="0"/>
                <a:cs typeface="Arial" charset="0"/>
              </a:defRPr>
            </a:lvl7pPr>
            <a:lvl8pPr marL="3618967" indent="-241264" eaLnBrk="0" fontAlgn="base" hangingPunct="0">
              <a:spcBef>
                <a:spcPct val="30000"/>
              </a:spcBef>
              <a:spcAft>
                <a:spcPct val="0"/>
              </a:spcAft>
              <a:defRPr sz="1300">
                <a:solidFill>
                  <a:schemeClr val="tx1"/>
                </a:solidFill>
                <a:latin typeface="Arial" charset="0"/>
                <a:cs typeface="Arial" charset="0"/>
              </a:defRPr>
            </a:lvl8pPr>
            <a:lvl9pPr marL="4101495" indent="-241264"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435A9F-586A-4BD0-A4BF-E4F42933CCF8}" type="slidenum">
              <a:rPr lang="de-DE" altLang="de-DE" smtClean="0"/>
              <a:pPr eaLnBrk="1" hangingPunct="1">
                <a:spcBef>
                  <a:spcPct val="0"/>
                </a:spcBef>
              </a:pPr>
              <a:t>21</a:t>
            </a:fld>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defRPr/>
            </a:pPr>
            <a:r>
              <a:rPr lang="en-US" dirty="0" smtClean="0"/>
              <a:t>Let me now explain why Gandhi’s gift of satyagraha is so important.  </a:t>
            </a:r>
            <a:endParaRPr lang="en-US" altLang="de-DE" b="1" dirty="0">
              <a:solidFill>
                <a:srgbClr val="008000"/>
              </a:solidFill>
              <a:latin typeface="Book Antiqua" pitchFamily="18" charset="0"/>
            </a:endParaRP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22</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r>
              <a:rPr lang="en-GB" sz="1300" dirty="0"/>
              <a:t>Satyagraha is a powerful concept for dealing with grievances </a:t>
            </a:r>
            <a:r>
              <a:rPr lang="en-GB" sz="1300" dirty="0" smtClean="0"/>
              <a:t>and all kinds of </a:t>
            </a:r>
            <a:r>
              <a:rPr lang="en-GB" sz="1300" dirty="0"/>
              <a:t>social </a:t>
            </a:r>
            <a:r>
              <a:rPr lang="en-GB" sz="1300" dirty="0" smtClean="0"/>
              <a:t>wrongs. </a:t>
            </a:r>
            <a:r>
              <a:rPr lang="en-GB" sz="1300" dirty="0"/>
              <a:t>Gandhi developed and used it with maximum </a:t>
            </a:r>
            <a:r>
              <a:rPr lang="en-GB" sz="1300" dirty="0" smtClean="0"/>
              <a:t>publicity, among other things in </a:t>
            </a:r>
            <a:r>
              <a:rPr lang="en-GB" sz="1300" dirty="0"/>
              <a:t>the struggle for India’s independence during the </a:t>
            </a:r>
            <a:r>
              <a:rPr lang="en-GB" sz="1300" dirty="0" smtClean="0"/>
              <a:t>Salt </a:t>
            </a:r>
            <a:r>
              <a:rPr lang="en-GB" sz="1300" dirty="0"/>
              <a:t>M</a:t>
            </a:r>
            <a:r>
              <a:rPr lang="en-GB" sz="1300" dirty="0" smtClean="0"/>
              <a:t>arch </a:t>
            </a:r>
            <a:r>
              <a:rPr lang="en-GB" sz="1300" dirty="0"/>
              <a:t>in </a:t>
            </a:r>
            <a:r>
              <a:rPr lang="en-GB" sz="1300" dirty="0" smtClean="0"/>
              <a:t>1930. </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23</a:t>
            </a:fld>
            <a:endParaRPr lang="de-DE"/>
          </a:p>
        </p:txBody>
      </p:sp>
    </p:spTree>
    <p:extLst>
      <p:ext uri="{BB962C8B-B14F-4D97-AF65-F5344CB8AC3E}">
        <p14:creationId xmlns:p14="http://schemas.microsoft.com/office/powerpoint/2010/main" val="1941204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r>
              <a:rPr lang="en-US" dirty="0" smtClean="0"/>
              <a:t>Gandhi felt called to develop satyagraha and to make it known throughout the world. </a:t>
            </a:r>
            <a:r>
              <a:rPr lang="en-GB" sz="1300" dirty="0"/>
              <a:t>By doing so </a:t>
            </a:r>
            <a:r>
              <a:rPr lang="en-GB" sz="1300" b="1" dirty="0"/>
              <a:t>Gandhi generated a turning point in </a:t>
            </a:r>
            <a:r>
              <a:rPr lang="en-GB" sz="1300" b="1" dirty="0" smtClean="0"/>
              <a:t>human history. </a:t>
            </a:r>
            <a:endParaRPr lang="en-US" altLang="de-DE" b="1" dirty="0" smtClean="0">
              <a:solidFill>
                <a:srgbClr val="008000"/>
              </a:solidFill>
              <a:latin typeface="Book Antiqua" pitchFamily="18" charset="0"/>
            </a:endParaRPr>
          </a:p>
          <a:p>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24</a:t>
            </a:fld>
            <a:endParaRPr lang="de-DE"/>
          </a:p>
        </p:txBody>
      </p:sp>
    </p:spTree>
    <p:extLst>
      <p:ext uri="{BB962C8B-B14F-4D97-AF65-F5344CB8AC3E}">
        <p14:creationId xmlns:p14="http://schemas.microsoft.com/office/powerpoint/2010/main" val="1941204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GB" sz="1300" dirty="0"/>
              <a:t>You may see this on the chart </a:t>
            </a:r>
            <a:r>
              <a:rPr lang="en-GB" sz="1300" dirty="0" smtClean="0"/>
              <a:t>produced by </a:t>
            </a:r>
            <a:r>
              <a:rPr lang="en-GB" sz="1300" dirty="0"/>
              <a:t>the </a:t>
            </a:r>
            <a:r>
              <a:rPr lang="en-GB" sz="1300" dirty="0" smtClean="0"/>
              <a:t>US-American </a:t>
            </a:r>
            <a:r>
              <a:rPr lang="en-GB" sz="1300" dirty="0"/>
              <a:t>social scientists Chenoweth and Stephan. </a:t>
            </a:r>
            <a:endParaRPr lang="en-US" dirty="0" smtClean="0"/>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25</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GB" sz="1300" dirty="0" smtClean="0"/>
              <a:t>The chart </a:t>
            </a:r>
            <a:r>
              <a:rPr lang="en-GB" sz="1300" dirty="0"/>
              <a:t>shows </a:t>
            </a:r>
            <a:r>
              <a:rPr lang="en-US" dirty="0" smtClean="0"/>
              <a:t>when and </a:t>
            </a:r>
            <a:r>
              <a:rPr lang="en-GB" sz="1300" dirty="0"/>
              <a:t>how many campaigns for </a:t>
            </a:r>
            <a:r>
              <a:rPr lang="en-GB" sz="1300" dirty="0" smtClean="0"/>
              <a:t>greater democracy </a:t>
            </a:r>
            <a:r>
              <a:rPr lang="en-GB" sz="1300" dirty="0"/>
              <a:t>have been launched worldwide in the time </a:t>
            </a:r>
            <a:r>
              <a:rPr lang="en-GB" sz="1300" dirty="0" smtClean="0"/>
              <a:t>between 1900 and 2015. The </a:t>
            </a:r>
            <a:r>
              <a:rPr lang="en-GB" sz="1300" dirty="0"/>
              <a:t>violent </a:t>
            </a:r>
            <a:r>
              <a:rPr lang="en-GB" sz="1300" dirty="0" smtClean="0"/>
              <a:t>campaigns are shown in </a:t>
            </a:r>
            <a:r>
              <a:rPr lang="en-GB" sz="1300" dirty="0"/>
              <a:t>red and the nonviolent ones in blue. </a:t>
            </a:r>
            <a:endParaRPr lang="en-US" dirty="0" smtClean="0"/>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26</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GB" sz="1300" dirty="0" smtClean="0"/>
              <a:t>Before 1900 there were also single nonviolent campaigns worldwide. Some </a:t>
            </a:r>
            <a:r>
              <a:rPr lang="en-GB" sz="1300" dirty="0"/>
              <a:t>were successful like the </a:t>
            </a:r>
            <a:r>
              <a:rPr lang="en-GB" sz="1300" dirty="0" smtClean="0"/>
              <a:t>boycott in Ireland in the 19</a:t>
            </a:r>
            <a:r>
              <a:rPr lang="en-GB" sz="1300" baseline="30000" dirty="0" smtClean="0"/>
              <a:t>th</a:t>
            </a:r>
            <a:r>
              <a:rPr lang="en-GB" sz="1300" dirty="0" smtClean="0"/>
              <a:t> century. </a:t>
            </a:r>
            <a:endParaRPr lang="en-US" dirty="0" smtClean="0"/>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27</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GB" sz="1300" dirty="0" smtClean="0"/>
              <a:t>They were a rare occurrence, because no-one had developed satyagraha as a concept or model which could be applied in a variety of situations. Sometimes satyagraha was only being applied spontaneously. </a:t>
            </a:r>
            <a:endParaRPr lang="en-US" dirty="0" smtClean="0"/>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28</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dirty="0" smtClean="0"/>
              <a:t>It was India's model which set an example to be followed. And the later success in ending the Marcos dictatorship in the Philippines provided new momentum. </a:t>
            </a:r>
            <a:endParaRPr lang="de-DE" b="0" dirty="0" smtClean="0">
              <a:solidFill>
                <a:srgbClr val="014AED"/>
              </a:solidFill>
            </a:endParaRPr>
          </a:p>
          <a:p>
            <a:endParaRPr lang="de-DE" dirty="0" smtClean="0"/>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29</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ln/>
        </p:spPr>
      </p:sp>
      <p:sp>
        <p:nvSpPr>
          <p:cNvPr id="105475" name="Notizenplatzhalter 2"/>
          <p:cNvSpPr>
            <a:spLocks noGrp="1"/>
          </p:cNvSpPr>
          <p:nvPr>
            <p:ph type="body" idx="1"/>
          </p:nvPr>
        </p:nvSpPr>
        <p:spPr>
          <a:noFill/>
        </p:spPr>
        <p:txBody>
          <a:bodyPr/>
          <a:lstStyle/>
          <a:p>
            <a:pPr algn="l">
              <a:buFontTx/>
              <a:buNone/>
            </a:pPr>
            <a:r>
              <a:rPr lang="en-US" dirty="0" smtClean="0"/>
              <a:t>I am delighted to be talking today about </a:t>
            </a:r>
            <a:r>
              <a:rPr lang="en-US" altLang="de-DE" sz="1300" b="1" dirty="0">
                <a:solidFill>
                  <a:srgbClr val="00B050"/>
                </a:solidFill>
                <a:latin typeface="Book Antiqua" pitchFamily="18" charset="0"/>
              </a:rPr>
              <a:t>Practicing Active Nonviolence in the 21st Century. </a:t>
            </a:r>
            <a:r>
              <a:rPr lang="en-US" altLang="de-DE" sz="1300" dirty="0" smtClean="0">
                <a:solidFill>
                  <a:srgbClr val="00B050"/>
                </a:solidFill>
                <a:latin typeface="Book Antiqua" pitchFamily="18" charset="0"/>
              </a:rPr>
              <a:t>However, I want to change the </a:t>
            </a:r>
            <a:r>
              <a:rPr lang="en-US" altLang="de-DE" sz="1300" dirty="0">
                <a:solidFill>
                  <a:srgbClr val="00B050"/>
                </a:solidFill>
                <a:latin typeface="Book Antiqua" pitchFamily="18" charset="0"/>
              </a:rPr>
              <a:t>title </a:t>
            </a:r>
            <a:r>
              <a:rPr lang="en-US" altLang="de-DE" sz="1300" dirty="0" smtClean="0">
                <a:solidFill>
                  <a:srgbClr val="00B050"/>
                </a:solidFill>
                <a:latin typeface="Book Antiqua" pitchFamily="18" charset="0"/>
              </a:rPr>
              <a:t>but not </a:t>
            </a:r>
            <a:r>
              <a:rPr lang="en-US" altLang="de-DE" sz="1300" dirty="0">
                <a:solidFill>
                  <a:srgbClr val="00B050"/>
                </a:solidFill>
                <a:latin typeface="Book Antiqua" pitchFamily="18" charset="0"/>
              </a:rPr>
              <a:t>the </a:t>
            </a:r>
            <a:r>
              <a:rPr lang="en-US" altLang="de-DE" sz="1300" dirty="0" smtClean="0">
                <a:solidFill>
                  <a:srgbClr val="00B050"/>
                </a:solidFill>
                <a:latin typeface="Book Antiqua" pitchFamily="18" charset="0"/>
              </a:rPr>
              <a:t>content of this lecture and will tell you why.</a:t>
            </a:r>
            <a:endParaRPr lang="en-US" altLang="de-DE" b="1" dirty="0">
              <a:solidFill>
                <a:srgbClr val="008000"/>
              </a:solidFill>
              <a:latin typeface="Book Antiqua" pitchFamily="18" charset="0"/>
            </a:endParaRPr>
          </a:p>
        </p:txBody>
      </p:sp>
      <p:sp>
        <p:nvSpPr>
          <p:cNvPr id="105476" name="Foliennummernplatzhalt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4109" indent="-301581" eaLnBrk="0" hangingPunct="0">
              <a:spcBef>
                <a:spcPct val="30000"/>
              </a:spcBef>
              <a:defRPr sz="1300">
                <a:solidFill>
                  <a:schemeClr val="tx1"/>
                </a:solidFill>
                <a:latin typeface="Arial" charset="0"/>
                <a:cs typeface="Arial" charset="0"/>
              </a:defRPr>
            </a:lvl2pPr>
            <a:lvl3pPr marL="1206322" indent="-241264" eaLnBrk="0" hangingPunct="0">
              <a:spcBef>
                <a:spcPct val="30000"/>
              </a:spcBef>
              <a:defRPr sz="1300">
                <a:solidFill>
                  <a:schemeClr val="tx1"/>
                </a:solidFill>
                <a:latin typeface="Arial" charset="0"/>
                <a:cs typeface="Arial" charset="0"/>
              </a:defRPr>
            </a:lvl3pPr>
            <a:lvl4pPr marL="1688851" indent="-241264" eaLnBrk="0" hangingPunct="0">
              <a:spcBef>
                <a:spcPct val="30000"/>
              </a:spcBef>
              <a:defRPr sz="1300">
                <a:solidFill>
                  <a:schemeClr val="tx1"/>
                </a:solidFill>
                <a:latin typeface="Arial" charset="0"/>
                <a:cs typeface="Arial" charset="0"/>
              </a:defRPr>
            </a:lvl4pPr>
            <a:lvl5pPr marL="2171380" indent="-241264" eaLnBrk="0" hangingPunct="0">
              <a:spcBef>
                <a:spcPct val="30000"/>
              </a:spcBef>
              <a:defRPr sz="1300">
                <a:solidFill>
                  <a:schemeClr val="tx1"/>
                </a:solidFill>
                <a:latin typeface="Arial" charset="0"/>
                <a:cs typeface="Arial" charset="0"/>
              </a:defRPr>
            </a:lvl5pPr>
            <a:lvl6pPr marL="2653909" indent="-241264" eaLnBrk="0" fontAlgn="base" hangingPunct="0">
              <a:spcBef>
                <a:spcPct val="30000"/>
              </a:spcBef>
              <a:spcAft>
                <a:spcPct val="0"/>
              </a:spcAft>
              <a:defRPr sz="1300">
                <a:solidFill>
                  <a:schemeClr val="tx1"/>
                </a:solidFill>
                <a:latin typeface="Arial" charset="0"/>
                <a:cs typeface="Arial" charset="0"/>
              </a:defRPr>
            </a:lvl6pPr>
            <a:lvl7pPr marL="3136438" indent="-241264" eaLnBrk="0" fontAlgn="base" hangingPunct="0">
              <a:spcBef>
                <a:spcPct val="30000"/>
              </a:spcBef>
              <a:spcAft>
                <a:spcPct val="0"/>
              </a:spcAft>
              <a:defRPr sz="1300">
                <a:solidFill>
                  <a:schemeClr val="tx1"/>
                </a:solidFill>
                <a:latin typeface="Arial" charset="0"/>
                <a:cs typeface="Arial" charset="0"/>
              </a:defRPr>
            </a:lvl7pPr>
            <a:lvl8pPr marL="3618967" indent="-241264" eaLnBrk="0" fontAlgn="base" hangingPunct="0">
              <a:spcBef>
                <a:spcPct val="30000"/>
              </a:spcBef>
              <a:spcAft>
                <a:spcPct val="0"/>
              </a:spcAft>
              <a:defRPr sz="1300">
                <a:solidFill>
                  <a:schemeClr val="tx1"/>
                </a:solidFill>
                <a:latin typeface="Arial" charset="0"/>
                <a:cs typeface="Arial" charset="0"/>
              </a:defRPr>
            </a:lvl8pPr>
            <a:lvl9pPr marL="4101495" indent="-241264"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435A9F-586A-4BD0-A4BF-E4F42933CCF8}" type="slidenum">
              <a:rPr lang="de-DE" altLang="de-DE" smtClean="0"/>
              <a:pPr eaLnBrk="1" hangingPunct="1">
                <a:spcBef>
                  <a:spcPct val="0"/>
                </a:spcBef>
              </a:pPr>
              <a:t>3</a:t>
            </a:fld>
            <a:endParaRPr lang="de-DE" alt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b="0" dirty="0" smtClean="0">
                <a:solidFill>
                  <a:srgbClr val="014AED"/>
                </a:solidFill>
              </a:rPr>
              <a:t>Non-violent campaigns have become standard practice. It is Gandhi's great merit to have developed satyagraha as a successful mode of action for justice and made it known throughout the world. </a:t>
            </a:r>
            <a:endParaRPr lang="de-DE" b="0" dirty="0" smtClean="0">
              <a:solidFill>
                <a:srgbClr val="014AED"/>
              </a:solidFill>
            </a:endParaRPr>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30</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b="0" dirty="0" smtClean="0">
                <a:solidFill>
                  <a:srgbClr val="014AED"/>
                </a:solidFill>
              </a:rPr>
              <a:t>It is important because it is an effective means of putting right a social wrong in a positive way by improving social relations instead of harming one’s opponent.</a:t>
            </a:r>
            <a:endParaRPr lang="de-DE" b="0" dirty="0" smtClean="0">
              <a:solidFill>
                <a:srgbClr val="014AED"/>
              </a:solidFill>
            </a:endParaRPr>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31</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b="0" dirty="0" smtClean="0">
                <a:solidFill>
                  <a:srgbClr val="014AED"/>
                </a:solidFill>
              </a:rPr>
              <a:t>For huge numbers</a:t>
            </a:r>
            <a:r>
              <a:rPr lang="en-US" b="0" baseline="0" dirty="0" smtClean="0">
                <a:solidFill>
                  <a:srgbClr val="014AED"/>
                </a:solidFill>
              </a:rPr>
              <a:t> of </a:t>
            </a:r>
            <a:r>
              <a:rPr lang="en-US" b="0" dirty="0" smtClean="0">
                <a:solidFill>
                  <a:srgbClr val="014AED"/>
                </a:solidFill>
              </a:rPr>
              <a:t>people in many different countries around the world, living conditions have been improved through the practice of satyagraha. And new models for dealing with grievances and social wrongs have been developed and applied. The strong impulses which Gandhi gave continue to inspire even today to invent new concepts or models for particular situations.</a:t>
            </a:r>
            <a:endParaRPr lang="de-DE" b="0" dirty="0" smtClean="0">
              <a:solidFill>
                <a:srgbClr val="014AED"/>
              </a:solidFill>
            </a:endParaRPr>
          </a:p>
        </p:txBody>
      </p:sp>
      <p:sp>
        <p:nvSpPr>
          <p:cNvPr id="4" name="Foliennummernplatzhalter 3"/>
          <p:cNvSpPr>
            <a:spLocks noGrp="1"/>
          </p:cNvSpPr>
          <p:nvPr>
            <p:ph type="sldNum" sz="quarter" idx="10"/>
          </p:nvPr>
        </p:nvSpPr>
        <p:spPr/>
        <p:txBody>
          <a:bodyPr/>
          <a:lstStyle/>
          <a:p>
            <a:pPr>
              <a:defRPr/>
            </a:pPr>
            <a:fld id="{7AC78F66-E3A5-4637-98EF-788590522C92}" type="slidenum">
              <a:rPr lang="de-DE" smtClean="0"/>
              <a:pPr>
                <a:defRPr/>
              </a:pPr>
              <a:t>32</a:t>
            </a:fld>
            <a:endParaRPr lang="de-DE"/>
          </a:p>
        </p:txBody>
      </p:sp>
    </p:spTree>
    <p:extLst>
      <p:ext uri="{BB962C8B-B14F-4D97-AF65-F5344CB8AC3E}">
        <p14:creationId xmlns:p14="http://schemas.microsoft.com/office/powerpoint/2010/main" val="1784389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dirty="0" smtClean="0"/>
              <a:t>Let us now return to the main question and consider satyagraha since the beginning of the 21</a:t>
            </a:r>
            <a:r>
              <a:rPr lang="en-US" baseline="30000" dirty="0" smtClean="0"/>
              <a:t>st</a:t>
            </a:r>
            <a:r>
              <a:rPr lang="en-US" dirty="0" smtClean="0"/>
              <a:t> century. I will mention and comment on a few events which seem to me to be particularly relevant. </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33</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dirty="0" smtClean="0"/>
              <a:t>There is one </a:t>
            </a:r>
            <a:r>
              <a:rPr lang="en-US" baseline="0" dirty="0" smtClean="0"/>
              <a:t>global event in 2003 which has to be mentioned: On the 15</a:t>
            </a:r>
            <a:r>
              <a:rPr lang="en-US" baseline="30000" dirty="0" smtClean="0"/>
              <a:t>th</a:t>
            </a:r>
            <a:r>
              <a:rPr lang="en-US" baseline="0" dirty="0" smtClean="0"/>
              <a:t> of February 2003, </a:t>
            </a:r>
            <a:r>
              <a:rPr lang="en-US" b="1" baseline="0" dirty="0" smtClean="0"/>
              <a:t>eleven</a:t>
            </a:r>
            <a:r>
              <a:rPr lang="en-US" baseline="0" dirty="0" smtClean="0"/>
              <a:t> million people demonstrated in up to sixty countries against the war in Iraq announced by the USA. It was the biggest protest on a single issue in human history. </a:t>
            </a:r>
          </a:p>
          <a:p>
            <a:pPr defTabSz="947576">
              <a:defRPr/>
            </a:pPr>
            <a:r>
              <a:rPr lang="en-US" baseline="0" dirty="0" smtClean="0"/>
              <a:t>According </a:t>
            </a:r>
            <a:r>
              <a:rPr lang="en-US" baseline="0" dirty="0" smtClean="0"/>
              <a:t>to BBC News, between six and eleven million people took part in the protests in up to sixty countries over the weekend of 15 and 16 February. Other estimates range between eight million and thirty million. </a:t>
            </a:r>
            <a:endParaRPr lang="en-US"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34</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baseline="0" dirty="0" smtClean="0"/>
              <a:t>In Germany, after the demonstration, the editorial team of one of the country’s leading newspapers, the </a:t>
            </a:r>
            <a:r>
              <a:rPr lang="en-US" baseline="0" dirty="0" err="1" smtClean="0"/>
              <a:t>Süddeutsche</a:t>
            </a:r>
            <a:r>
              <a:rPr lang="en-US" baseline="0" dirty="0" smtClean="0"/>
              <a:t> </a:t>
            </a:r>
            <a:r>
              <a:rPr lang="en-US" baseline="0" dirty="0" err="1" smtClean="0"/>
              <a:t>Zeitung</a:t>
            </a:r>
            <a:r>
              <a:rPr lang="en-US" baseline="0" dirty="0" smtClean="0"/>
              <a:t>, reconsidered its opinion about the war and </a:t>
            </a:r>
            <a:r>
              <a:rPr lang="en-US" baseline="0" dirty="0" smtClean="0"/>
              <a:t>choose </a:t>
            </a:r>
            <a:r>
              <a:rPr lang="en-US" baseline="0" dirty="0" smtClean="0"/>
              <a:t>to oppose it. But unfortunately the protest could not prevent the war. </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35</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t>Since the turn of the 21st century, whenever heads of state and global financial institutions </a:t>
            </a:r>
            <a:r>
              <a:rPr lang="en-US" sz="1300" b="1" dirty="0"/>
              <a:t>come</a:t>
            </a:r>
            <a:r>
              <a:rPr lang="en-US" sz="1300" dirty="0"/>
              <a:t> together, protest is not far away. The so called </a:t>
            </a:r>
            <a:r>
              <a:rPr lang="en-US" sz="1300" dirty="0" err="1" smtClean="0"/>
              <a:t>antiglobalisation</a:t>
            </a:r>
            <a:r>
              <a:rPr lang="en-US" sz="1300" dirty="0" smtClean="0"/>
              <a:t> </a:t>
            </a:r>
            <a:r>
              <a:rPr lang="en-US" sz="1300" dirty="0"/>
              <a:t>movement emerged </a:t>
            </a:r>
            <a:r>
              <a:rPr lang="en-US" sz="1300" dirty="0" smtClean="0"/>
              <a:t>in opposition to neoliberal </a:t>
            </a:r>
            <a:r>
              <a:rPr lang="en-US" sz="1300" dirty="0"/>
              <a:t>promotion of unfettered markets and free trade. </a:t>
            </a:r>
            <a:endParaRPr lang="de-DE" sz="130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36</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t>But satyagraha is not only </a:t>
            </a:r>
            <a:r>
              <a:rPr lang="en-US" sz="1300" dirty="0" smtClean="0"/>
              <a:t>about protest</a:t>
            </a:r>
            <a:r>
              <a:rPr lang="en-US" sz="1300" dirty="0"/>
              <a:t>. </a:t>
            </a:r>
            <a:r>
              <a:rPr lang="en-US" sz="1300" dirty="0" smtClean="0"/>
              <a:t>A </a:t>
            </a:r>
            <a:r>
              <a:rPr lang="en-US" sz="1300" b="1" dirty="0" smtClean="0"/>
              <a:t>constructive </a:t>
            </a:r>
            <a:r>
              <a:rPr lang="en-US" sz="1300" b="1" dirty="0" err="1"/>
              <a:t>programme</a:t>
            </a:r>
            <a:r>
              <a:rPr lang="en-US" sz="1300" b="1" dirty="0"/>
              <a:t> </a:t>
            </a:r>
            <a:r>
              <a:rPr lang="en-US" sz="1300" dirty="0"/>
              <a:t>is </a:t>
            </a:r>
            <a:r>
              <a:rPr lang="en-US" sz="1300" dirty="0" smtClean="0"/>
              <a:t>essential. And social </a:t>
            </a:r>
            <a:r>
              <a:rPr lang="en-US" sz="1300" dirty="0"/>
              <a:t>movements </a:t>
            </a:r>
            <a:r>
              <a:rPr lang="en-US" sz="1300" dirty="0" smtClean="0"/>
              <a:t>have </a:t>
            </a:r>
            <a:r>
              <a:rPr lang="en-US" sz="1300" dirty="0" err="1" smtClean="0"/>
              <a:t>organised</a:t>
            </a:r>
            <a:r>
              <a:rPr lang="en-US" sz="1300" dirty="0" smtClean="0"/>
              <a:t> </a:t>
            </a:r>
            <a:r>
              <a:rPr lang="en-US" sz="1300" b="1" dirty="0" smtClean="0"/>
              <a:t>World </a:t>
            </a:r>
            <a:r>
              <a:rPr lang="en-US" sz="1300" b="1" dirty="0"/>
              <a:t>Social Forums </a:t>
            </a:r>
            <a:r>
              <a:rPr lang="en-US" sz="1300" dirty="0"/>
              <a:t>since 2001. </a:t>
            </a:r>
            <a:endParaRPr lang="en-US"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37</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National, regional and local Social Forums had also been held in many countries. Some people see them as a "people’s university", an opportunity to make large numbers of people aware of the problems associated with </a:t>
            </a:r>
            <a:r>
              <a:rPr lang="en-US" dirty="0" err="1" smtClean="0"/>
              <a:t>globalisation</a:t>
            </a:r>
            <a:r>
              <a:rPr lang="en-US" dirty="0" smtClean="0"/>
              <a:t>. </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38</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Other people prefer that delegates concentrate their efforts on coordinating and </a:t>
            </a:r>
            <a:r>
              <a:rPr lang="en-US" dirty="0" err="1" smtClean="0"/>
              <a:t>organising</a:t>
            </a:r>
            <a:r>
              <a:rPr lang="en-US" dirty="0" smtClean="0"/>
              <a:t> the movement and on planning new campaigns. The venue of the World Social Forum 2019 was Barcelona, Spain. And the 2020 World Social Forum in April will also be held there.</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39</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dirty="0" smtClean="0"/>
              <a:t>My talk is divided into 6 main parts</a:t>
            </a:r>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4</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Arial" charset="0"/>
              </a:rPr>
              <a:t>I regard Nonviolent Peaceforce as one of the most significant developments of satyagraha in the 21</a:t>
            </a:r>
            <a:r>
              <a:rPr lang="en-US" sz="1200" kern="1200" baseline="30000" dirty="0" smtClean="0">
                <a:solidFill>
                  <a:schemeClr val="tx1"/>
                </a:solidFill>
                <a:effectLst/>
                <a:latin typeface="Arial" charset="0"/>
                <a:ea typeface="+mn-ea"/>
                <a:cs typeface="Arial" charset="0"/>
              </a:rPr>
              <a:t>st</a:t>
            </a:r>
            <a:r>
              <a:rPr lang="en-US" sz="1200" kern="1200" dirty="0" smtClean="0">
                <a:solidFill>
                  <a:schemeClr val="tx1"/>
                </a:solidFill>
                <a:effectLst/>
                <a:latin typeface="Arial" charset="0"/>
                <a:ea typeface="+mn-ea"/>
                <a:cs typeface="Arial" charset="0"/>
              </a:rPr>
              <a:t> century. It was set up after The Hague Appeal for Peace, an international conference which was held in the Netherlands in 1999.</a:t>
            </a:r>
            <a:endParaRPr lang="de-DE" sz="130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40</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people</a:t>
            </a:r>
            <a:r>
              <a:rPr lang="de-DE" dirty="0" smtClean="0"/>
              <a:t> </a:t>
            </a:r>
            <a:r>
              <a:rPr lang="de-DE" dirty="0" err="1" smtClean="0"/>
              <a:t>here</a:t>
            </a:r>
            <a:r>
              <a:rPr lang="de-DE" dirty="0" smtClean="0"/>
              <a:t> </a:t>
            </a:r>
            <a:r>
              <a:rPr lang="de-DE" dirty="0" err="1" smtClean="0"/>
              <a:t>are</a:t>
            </a:r>
            <a:r>
              <a:rPr lang="de-DE" dirty="0" smtClean="0"/>
              <a:t> at a </a:t>
            </a:r>
            <a:r>
              <a:rPr lang="de-DE" dirty="0" err="1" smtClean="0"/>
              <a:t>well</a:t>
            </a:r>
            <a:r>
              <a:rPr lang="de-DE" dirty="0" smtClean="0"/>
              <a:t> in South Sudan. </a:t>
            </a:r>
            <a:r>
              <a:rPr lang="de-DE" dirty="0" err="1" smtClean="0"/>
              <a:t>Many</a:t>
            </a:r>
            <a:r>
              <a:rPr lang="de-DE" dirty="0" smtClean="0"/>
              <a:t> of </a:t>
            </a:r>
            <a:r>
              <a:rPr lang="de-DE" dirty="0" err="1" smtClean="0"/>
              <a:t>them</a:t>
            </a:r>
            <a:r>
              <a:rPr lang="de-DE" dirty="0" smtClean="0"/>
              <a:t> </a:t>
            </a:r>
            <a:r>
              <a:rPr lang="de-DE" dirty="0" err="1" smtClean="0"/>
              <a:t>had</a:t>
            </a:r>
            <a:r>
              <a:rPr lang="de-DE" dirty="0" smtClean="0"/>
              <a:t> </a:t>
            </a:r>
            <a:r>
              <a:rPr lang="de-DE" dirty="0" err="1" smtClean="0"/>
              <a:t>come</a:t>
            </a:r>
            <a:r>
              <a:rPr lang="de-DE" dirty="0" smtClean="0"/>
              <a:t> a </a:t>
            </a:r>
            <a:r>
              <a:rPr lang="de-DE" dirty="0" err="1" smtClean="0"/>
              <a:t>long</a:t>
            </a:r>
            <a:r>
              <a:rPr lang="de-DE" dirty="0" smtClean="0"/>
              <a:t> </a:t>
            </a:r>
            <a:r>
              <a:rPr lang="de-DE" dirty="0" err="1" smtClean="0"/>
              <a:t>way</a:t>
            </a:r>
            <a:r>
              <a:rPr lang="de-DE" dirty="0" smtClean="0"/>
              <a:t> </a:t>
            </a:r>
            <a:r>
              <a:rPr lang="de-DE" dirty="0" err="1" smtClean="0"/>
              <a:t>through</a:t>
            </a:r>
            <a:r>
              <a:rPr lang="de-DE" dirty="0" smtClean="0"/>
              <a:t> </a:t>
            </a:r>
            <a:r>
              <a:rPr lang="de-DE" dirty="0" err="1" smtClean="0"/>
              <a:t>dangerous</a:t>
            </a:r>
            <a:r>
              <a:rPr lang="de-DE" dirty="0" smtClean="0"/>
              <a:t> </a:t>
            </a:r>
            <a:r>
              <a:rPr lang="de-DE" dirty="0" err="1" smtClean="0"/>
              <a:t>areas</a:t>
            </a:r>
            <a:r>
              <a:rPr lang="de-DE" dirty="0" smtClean="0"/>
              <a:t> to </a:t>
            </a:r>
            <a:r>
              <a:rPr lang="de-DE" dirty="0" err="1" smtClean="0"/>
              <a:t>get</a:t>
            </a:r>
            <a:r>
              <a:rPr lang="de-DE" dirty="0" smtClean="0"/>
              <a:t> </a:t>
            </a:r>
            <a:r>
              <a:rPr lang="de-DE" dirty="0" err="1" smtClean="0"/>
              <a:t>here</a:t>
            </a:r>
            <a:r>
              <a:rPr lang="de-DE" dirty="0" smtClean="0"/>
              <a:t>. </a:t>
            </a:r>
          </a:p>
          <a:p>
            <a:endParaRPr lang="de-DE" dirty="0" smtClean="0"/>
          </a:p>
          <a:p>
            <a:endParaRPr lang="de-DE" dirty="0" smtClean="0"/>
          </a:p>
          <a:p>
            <a:r>
              <a:rPr lang="de-DE" dirty="0" smtClean="0"/>
              <a:t>An</a:t>
            </a:r>
            <a:r>
              <a:rPr lang="de-DE" baseline="0" dirty="0" smtClean="0"/>
              <a:t> einer Wasserquelle im Südsudan. Viele kommen von weit her, um Wasser zu holen.</a:t>
            </a:r>
            <a:endParaRPr lang="de-DE" dirty="0"/>
          </a:p>
        </p:txBody>
      </p:sp>
      <p:sp>
        <p:nvSpPr>
          <p:cNvPr id="4" name="Foliennummernplatzhalter 3"/>
          <p:cNvSpPr>
            <a:spLocks noGrp="1"/>
          </p:cNvSpPr>
          <p:nvPr>
            <p:ph type="sldNum" sz="quarter" idx="10"/>
          </p:nvPr>
        </p:nvSpPr>
        <p:spPr/>
        <p:txBody>
          <a:bodyPr/>
          <a:lstStyle/>
          <a:p>
            <a:fld id="{44A0884E-BDBB-427E-831A-65FBC49C1880}" type="slidenum">
              <a:rPr lang="de-DE" smtClean="0"/>
              <a:t>41</a:t>
            </a:fld>
            <a:endParaRPr lang="de-DE"/>
          </a:p>
        </p:txBody>
      </p:sp>
    </p:spTree>
    <p:extLst>
      <p:ext uri="{BB962C8B-B14F-4D97-AF65-F5344CB8AC3E}">
        <p14:creationId xmlns:p14="http://schemas.microsoft.com/office/powerpoint/2010/main" val="394913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 man </a:t>
            </a:r>
            <a:r>
              <a:rPr lang="de-DE" dirty="0" err="1" smtClean="0"/>
              <a:t>is</a:t>
            </a:r>
            <a:r>
              <a:rPr lang="de-DE" dirty="0" smtClean="0"/>
              <a:t> </a:t>
            </a:r>
            <a:r>
              <a:rPr lang="de-DE" dirty="0" err="1" smtClean="0"/>
              <a:t>watching</a:t>
            </a:r>
            <a:r>
              <a:rPr lang="de-DE" dirty="0" smtClean="0"/>
              <a:t> </a:t>
            </a:r>
            <a:r>
              <a:rPr lang="de-DE" dirty="0" err="1" smtClean="0"/>
              <a:t>over</a:t>
            </a:r>
            <a:r>
              <a:rPr lang="de-DE" dirty="0" smtClean="0"/>
              <a:t> the </a:t>
            </a:r>
            <a:r>
              <a:rPr lang="de-DE" dirty="0" err="1" smtClean="0"/>
              <a:t>site</a:t>
            </a:r>
            <a:r>
              <a:rPr lang="de-DE" dirty="0" smtClean="0"/>
              <a:t>. </a:t>
            </a:r>
            <a:r>
              <a:rPr lang="de-DE" dirty="0" err="1" smtClean="0"/>
              <a:t>Three</a:t>
            </a:r>
            <a:r>
              <a:rPr lang="de-DE" dirty="0" smtClean="0"/>
              <a:t> </a:t>
            </a:r>
            <a:r>
              <a:rPr lang="de-DE" dirty="0" err="1" smtClean="0"/>
              <a:t>children</a:t>
            </a:r>
            <a:r>
              <a:rPr lang="de-DE" dirty="0" smtClean="0"/>
              <a:t> </a:t>
            </a:r>
            <a:r>
              <a:rPr lang="de-DE" dirty="0" err="1" smtClean="0"/>
              <a:t>are</a:t>
            </a:r>
            <a:r>
              <a:rPr lang="de-DE" dirty="0" smtClean="0"/>
              <a:t> </a:t>
            </a:r>
            <a:r>
              <a:rPr lang="de-DE" dirty="0" err="1" smtClean="0"/>
              <a:t>carrying</a:t>
            </a:r>
            <a:r>
              <a:rPr lang="de-DE" dirty="0" smtClean="0"/>
              <a:t> </a:t>
            </a:r>
            <a:r>
              <a:rPr lang="de-DE" dirty="0" err="1" smtClean="0"/>
              <a:t>water</a:t>
            </a:r>
            <a:r>
              <a:rPr lang="de-DE" dirty="0" smtClean="0"/>
              <a:t>. </a:t>
            </a:r>
            <a:r>
              <a:rPr lang="de-DE" dirty="0" err="1" smtClean="0"/>
              <a:t>Here</a:t>
            </a:r>
            <a:r>
              <a:rPr lang="de-DE" dirty="0" smtClean="0"/>
              <a:t> in South Sudan, </a:t>
            </a:r>
            <a:r>
              <a:rPr lang="de-DE" b="1" dirty="0" err="1" smtClean="0"/>
              <a:t>this</a:t>
            </a:r>
            <a:r>
              <a:rPr lang="de-DE" dirty="0" smtClean="0"/>
              <a:t> </a:t>
            </a:r>
            <a:r>
              <a:rPr lang="de-DE" dirty="0" err="1" smtClean="0"/>
              <a:t>is</a:t>
            </a:r>
            <a:r>
              <a:rPr lang="de-DE" dirty="0" smtClean="0"/>
              <a:t> a </a:t>
            </a:r>
            <a:r>
              <a:rPr lang="de-DE" dirty="0" err="1" smtClean="0"/>
              <a:t>picture</a:t>
            </a:r>
            <a:r>
              <a:rPr lang="de-DE" dirty="0" smtClean="0"/>
              <a:t> of </a:t>
            </a:r>
            <a:r>
              <a:rPr lang="de-DE" dirty="0" err="1" smtClean="0"/>
              <a:t>success</a:t>
            </a:r>
            <a:r>
              <a:rPr lang="de-DE" dirty="0" smtClean="0"/>
              <a:t>. The man </a:t>
            </a:r>
            <a:r>
              <a:rPr lang="de-DE" dirty="0" err="1" smtClean="0"/>
              <a:t>does</a:t>
            </a:r>
            <a:r>
              <a:rPr lang="de-DE" dirty="0" smtClean="0"/>
              <a:t> not </a:t>
            </a:r>
            <a:r>
              <a:rPr lang="de-DE" dirty="0" err="1" smtClean="0"/>
              <a:t>pose</a:t>
            </a:r>
            <a:r>
              <a:rPr lang="de-DE" dirty="0" smtClean="0"/>
              <a:t> a </a:t>
            </a:r>
            <a:r>
              <a:rPr lang="de-DE" dirty="0" err="1" smtClean="0"/>
              <a:t>threat</a:t>
            </a:r>
            <a:r>
              <a:rPr lang="de-DE" dirty="0" smtClean="0"/>
              <a:t> to </a:t>
            </a:r>
            <a:r>
              <a:rPr lang="de-DE" baseline="0" dirty="0" smtClean="0"/>
              <a:t>the </a:t>
            </a:r>
            <a:r>
              <a:rPr lang="de-DE" baseline="0" dirty="0" err="1" smtClean="0"/>
              <a:t>children</a:t>
            </a:r>
            <a:r>
              <a:rPr lang="de-DE" baseline="0" dirty="0" smtClean="0"/>
              <a:t>. The </a:t>
            </a:r>
            <a:r>
              <a:rPr lang="de-DE" dirty="0" smtClean="0"/>
              <a:t>Nonviolent Peaceforce </a:t>
            </a:r>
            <a:r>
              <a:rPr lang="de-DE" baseline="0" dirty="0" smtClean="0"/>
              <a:t>logo on </a:t>
            </a:r>
            <a:r>
              <a:rPr lang="de-DE" baseline="0" dirty="0" err="1" smtClean="0"/>
              <a:t>his</a:t>
            </a:r>
            <a:r>
              <a:rPr lang="de-DE" baseline="0" dirty="0" smtClean="0"/>
              <a:t> </a:t>
            </a:r>
            <a:r>
              <a:rPr lang="de-DE" baseline="0" dirty="0" err="1" smtClean="0"/>
              <a:t>jacket</a:t>
            </a:r>
            <a:r>
              <a:rPr lang="de-DE" baseline="0" dirty="0" smtClean="0"/>
              <a:t> </a:t>
            </a:r>
            <a:r>
              <a:rPr lang="de-DE" dirty="0" err="1" smtClean="0"/>
              <a:t>says</a:t>
            </a:r>
            <a:r>
              <a:rPr lang="de-DE" dirty="0" smtClean="0"/>
              <a:t> </a:t>
            </a:r>
            <a:r>
              <a:rPr lang="de-DE" dirty="0" err="1" smtClean="0"/>
              <a:t>that</a:t>
            </a:r>
            <a:r>
              <a:rPr lang="de-DE" dirty="0" smtClean="0"/>
              <a:t> </a:t>
            </a:r>
            <a:r>
              <a:rPr lang="de-DE" dirty="0" err="1" smtClean="0"/>
              <a:t>his</a:t>
            </a:r>
            <a:r>
              <a:rPr lang="de-DE" dirty="0" smtClean="0"/>
              <a:t> </a:t>
            </a:r>
            <a:r>
              <a:rPr lang="de-DE" dirty="0" err="1" smtClean="0"/>
              <a:t>presence</a:t>
            </a:r>
            <a:r>
              <a:rPr lang="de-DE" dirty="0" smtClean="0"/>
              <a:t> </a:t>
            </a:r>
            <a:r>
              <a:rPr lang="de-DE" dirty="0" err="1" smtClean="0"/>
              <a:t>protects</a:t>
            </a:r>
            <a:r>
              <a:rPr lang="de-DE" dirty="0" smtClean="0"/>
              <a:t> the </a:t>
            </a:r>
            <a:r>
              <a:rPr lang="de-DE" dirty="0" err="1" smtClean="0"/>
              <a:t>people</a:t>
            </a:r>
            <a:r>
              <a:rPr lang="de-DE" dirty="0" smtClean="0"/>
              <a:t> </a:t>
            </a:r>
            <a:r>
              <a:rPr lang="de-DE" dirty="0" err="1" smtClean="0"/>
              <a:t>who</a:t>
            </a:r>
            <a:r>
              <a:rPr lang="de-DE" dirty="0" smtClean="0"/>
              <a:t> </a:t>
            </a:r>
            <a:r>
              <a:rPr lang="de-DE" dirty="0" err="1" smtClean="0"/>
              <a:t>walk</a:t>
            </a:r>
            <a:r>
              <a:rPr lang="de-DE" dirty="0" smtClean="0"/>
              <a:t> </a:t>
            </a:r>
            <a:r>
              <a:rPr lang="de-DE" dirty="0" err="1" smtClean="0"/>
              <a:t>this</a:t>
            </a:r>
            <a:r>
              <a:rPr lang="de-DE" dirty="0" smtClean="0"/>
              <a:t> </a:t>
            </a:r>
            <a:r>
              <a:rPr lang="de-DE" dirty="0" err="1" smtClean="0"/>
              <a:t>way</a:t>
            </a:r>
            <a:r>
              <a:rPr lang="de-DE" dirty="0" smtClean="0"/>
              <a:t> – </a:t>
            </a:r>
            <a:r>
              <a:rPr lang="de-DE" dirty="0" err="1" smtClean="0"/>
              <a:t>from</a:t>
            </a:r>
            <a:r>
              <a:rPr lang="de-DE" dirty="0" smtClean="0"/>
              <a:t> </a:t>
            </a:r>
            <a:r>
              <a:rPr lang="de-DE" dirty="0" err="1" smtClean="0"/>
              <a:t>being</a:t>
            </a:r>
            <a:r>
              <a:rPr lang="de-DE" dirty="0" smtClean="0"/>
              <a:t> </a:t>
            </a:r>
            <a:r>
              <a:rPr lang="de-DE" dirty="0" err="1" smtClean="0"/>
              <a:t>raped</a:t>
            </a:r>
            <a:r>
              <a:rPr lang="de-DE" dirty="0" smtClean="0"/>
              <a:t>, for </a:t>
            </a:r>
            <a:r>
              <a:rPr lang="de-DE" dirty="0" err="1" smtClean="0"/>
              <a:t>example</a:t>
            </a:r>
            <a:r>
              <a:rPr lang="de-DE" dirty="0" smtClean="0"/>
              <a:t>.</a:t>
            </a:r>
          </a:p>
          <a:p>
            <a:endParaRPr lang="de-DE" dirty="0" smtClean="0"/>
          </a:p>
          <a:p>
            <a:endParaRPr lang="de-DE" dirty="0" smtClean="0"/>
          </a:p>
          <a:p>
            <a:r>
              <a:rPr lang="de-DE" dirty="0" smtClean="0"/>
              <a:t>Ein Mann beobachtet das Gelände. Drei Kinder holen Wasser. Dies ist ein Erfolgsbild aus dem Südsudan. Dieser Mann lauert dem Mädchen nicht auf. Er hat ein Logo auf der Jacke: Nonviolent Peaceforce. Seine Anwesenheit beschützt die Menschen auf diesem Weg,</a:t>
            </a:r>
            <a:r>
              <a:rPr lang="de-DE" baseline="0" dirty="0" smtClean="0"/>
              <a:t> v</a:t>
            </a:r>
            <a:r>
              <a:rPr lang="de-DE" dirty="0" smtClean="0"/>
              <a:t>iele holen hier Wasser.</a:t>
            </a:r>
            <a:endParaRPr lang="de-DE" dirty="0"/>
          </a:p>
        </p:txBody>
      </p:sp>
      <p:sp>
        <p:nvSpPr>
          <p:cNvPr id="4" name="Foliennummernplatzhalter 3"/>
          <p:cNvSpPr>
            <a:spLocks noGrp="1"/>
          </p:cNvSpPr>
          <p:nvPr>
            <p:ph type="sldNum" sz="quarter" idx="10"/>
          </p:nvPr>
        </p:nvSpPr>
        <p:spPr/>
        <p:txBody>
          <a:bodyPr/>
          <a:lstStyle/>
          <a:p>
            <a:fld id="{44A0884E-BDBB-427E-831A-65FBC49C1880}" type="slidenum">
              <a:rPr lang="de-DE" smtClean="0"/>
              <a:t>42</a:t>
            </a:fld>
            <a:endParaRPr lang="de-DE"/>
          </a:p>
        </p:txBody>
      </p:sp>
    </p:spTree>
    <p:extLst>
      <p:ext uri="{BB962C8B-B14F-4D97-AF65-F5344CB8AC3E}">
        <p14:creationId xmlns:p14="http://schemas.microsoft.com/office/powerpoint/2010/main" val="2637976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65058" rtl="0" eaLnBrk="1" fontAlgn="auto" latinLnBrk="0" hangingPunct="1">
              <a:lnSpc>
                <a:spcPct val="100000"/>
              </a:lnSpc>
              <a:spcBef>
                <a:spcPts val="0"/>
              </a:spcBef>
              <a:spcAft>
                <a:spcPts val="0"/>
              </a:spcAft>
              <a:buClrTx/>
              <a:buSzTx/>
              <a:buFontTx/>
              <a:buNone/>
              <a:tabLst/>
              <a:defRPr/>
            </a:pPr>
            <a:r>
              <a:rPr lang="en-US" sz="1300" dirty="0" smtClean="0"/>
              <a:t>Before I explain any further,</a:t>
            </a:r>
            <a:r>
              <a:rPr lang="en-US" sz="1300" baseline="0" dirty="0" smtClean="0"/>
              <a:t> </a:t>
            </a:r>
            <a:r>
              <a:rPr lang="en-US" sz="1300" dirty="0" smtClean="0"/>
              <a:t>let me take us back in history a </a:t>
            </a:r>
            <a:r>
              <a:rPr lang="en-US" sz="1300" dirty="0" err="1" smtClean="0"/>
              <a:t>ittle</a:t>
            </a:r>
            <a:r>
              <a:rPr lang="en-US" sz="1300" dirty="0" smtClean="0"/>
              <a:t> way. The </a:t>
            </a:r>
            <a:r>
              <a:rPr lang="en-US" sz="1300" dirty="0"/>
              <a:t>Nonviolent Peaceforce is based on Gandhi's </a:t>
            </a:r>
            <a:r>
              <a:rPr lang="en-US" sz="1300" dirty="0" smtClean="0"/>
              <a:t>concept of “Shanti </a:t>
            </a:r>
            <a:r>
              <a:rPr lang="en-US" sz="1300" dirty="0" err="1" smtClean="0"/>
              <a:t>Sena</a:t>
            </a:r>
            <a:r>
              <a:rPr lang="en-US" sz="1300" dirty="0" smtClean="0"/>
              <a:t>”, which means a </a:t>
            </a:r>
            <a:r>
              <a:rPr lang="en-US" sz="1300" dirty="0"/>
              <a:t>troop of unarmed </a:t>
            </a:r>
            <a:r>
              <a:rPr lang="en-US" sz="1300" dirty="0" smtClean="0"/>
              <a:t>people </a:t>
            </a:r>
            <a:r>
              <a:rPr lang="en-US" sz="1300" dirty="0"/>
              <a:t>who are trained in </a:t>
            </a:r>
            <a:r>
              <a:rPr lang="en-US" sz="1300" dirty="0" smtClean="0"/>
              <a:t>satyagraha. They work </a:t>
            </a:r>
            <a:r>
              <a:rPr lang="en-US" sz="1300" dirty="0"/>
              <a:t>actively for justice and peace in </a:t>
            </a:r>
            <a:r>
              <a:rPr lang="en-US" sz="1300" dirty="0" smtClean="0"/>
              <a:t>conflict situations. When an attack seems imminent, </a:t>
            </a:r>
            <a:r>
              <a:rPr lang="en-US" sz="1300" dirty="0"/>
              <a:t>they </a:t>
            </a:r>
            <a:r>
              <a:rPr lang="en-US" sz="1300" dirty="0" smtClean="0"/>
              <a:t>take action to avert </a:t>
            </a:r>
            <a:r>
              <a:rPr lang="en-US" sz="1300" dirty="0"/>
              <a:t>the threat.</a:t>
            </a:r>
          </a:p>
        </p:txBody>
      </p:sp>
      <p:sp>
        <p:nvSpPr>
          <p:cNvPr id="4" name="Foliennummernplatzhalter 3"/>
          <p:cNvSpPr>
            <a:spLocks noGrp="1"/>
          </p:cNvSpPr>
          <p:nvPr>
            <p:ph type="sldNum" sz="quarter" idx="10"/>
          </p:nvPr>
        </p:nvSpPr>
        <p:spPr/>
        <p:txBody>
          <a:bodyPr/>
          <a:lstStyle/>
          <a:p>
            <a:fld id="{44A0884E-BDBB-427E-831A-65FBC49C1880}" type="slidenum">
              <a:rPr lang="de-DE" smtClean="0"/>
              <a:t>43</a:t>
            </a:fld>
            <a:endParaRPr lang="de-DE"/>
          </a:p>
        </p:txBody>
      </p:sp>
    </p:spTree>
    <p:extLst>
      <p:ext uri="{BB962C8B-B14F-4D97-AF65-F5344CB8AC3E}">
        <p14:creationId xmlns:p14="http://schemas.microsoft.com/office/powerpoint/2010/main" val="2472155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defRPr/>
            </a:pPr>
            <a:r>
              <a:rPr lang="en-US" sz="1300" dirty="0"/>
              <a:t>The first </a:t>
            </a:r>
            <a:r>
              <a:rPr lang="en-US" sz="1300" dirty="0" smtClean="0"/>
              <a:t>nonviolent troop was established </a:t>
            </a:r>
            <a:r>
              <a:rPr lang="en-US" sz="1300" dirty="0"/>
              <a:t>by the Muslim Abdul Ghaffar Khan with thousands of men and hundreds of women in Northern India </a:t>
            </a:r>
            <a:r>
              <a:rPr lang="en-US" sz="1300" dirty="0" smtClean="0"/>
              <a:t>as early as in </a:t>
            </a:r>
            <a:r>
              <a:rPr lang="en-US" sz="1300" dirty="0"/>
              <a:t>1929. </a:t>
            </a:r>
            <a:r>
              <a:rPr lang="en-US" sz="1300" dirty="0" smtClean="0"/>
              <a:t>Abdul Ghaffar Khan was a close friend of Gandhi.</a:t>
            </a:r>
            <a:endParaRPr lang="de-DE" b="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44</a:t>
            </a:fld>
            <a:endParaRPr lang="de-DE"/>
          </a:p>
        </p:txBody>
      </p:sp>
    </p:spTree>
    <p:extLst>
      <p:ext uri="{BB962C8B-B14F-4D97-AF65-F5344CB8AC3E}">
        <p14:creationId xmlns:p14="http://schemas.microsoft.com/office/powerpoint/2010/main" val="1204584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defRPr/>
            </a:pPr>
            <a:r>
              <a:rPr lang="en-US" sz="1300" dirty="0"/>
              <a:t>In resistance to British colonial rule in India and to overcome the backwardness of his own society, </a:t>
            </a:r>
            <a:r>
              <a:rPr lang="en-US" sz="1300" dirty="0" smtClean="0"/>
              <a:t>this Pashtun man set </a:t>
            </a:r>
            <a:r>
              <a:rPr lang="en-US" sz="1300" dirty="0"/>
              <a:t>up </a:t>
            </a:r>
            <a:r>
              <a:rPr lang="en-US" sz="1300" b="1" dirty="0"/>
              <a:t>a </a:t>
            </a:r>
            <a:r>
              <a:rPr lang="en-US" sz="1300" dirty="0" smtClean="0"/>
              <a:t>non-violent </a:t>
            </a:r>
            <a:r>
              <a:rPr lang="en-US" sz="1300" dirty="0"/>
              <a:t>troop, the Khudai Kidmatgar, Servants of God, </a:t>
            </a:r>
            <a:r>
              <a:rPr lang="en-US" sz="1300" dirty="0" smtClean="0"/>
              <a:t>who were also </a:t>
            </a:r>
            <a:r>
              <a:rPr lang="en-US" sz="1300" dirty="0"/>
              <a:t>called </a:t>
            </a:r>
            <a:r>
              <a:rPr lang="en-US" sz="1300" dirty="0" smtClean="0"/>
              <a:t>“Red Shirts”. They were well prepared and systematically trained in satyagraha. </a:t>
            </a:r>
            <a:endParaRPr lang="en-US" sz="130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45</a:t>
            </a:fld>
            <a:endParaRPr lang="de-DE"/>
          </a:p>
        </p:txBody>
      </p:sp>
    </p:spTree>
    <p:extLst>
      <p:ext uri="{BB962C8B-B14F-4D97-AF65-F5344CB8AC3E}">
        <p14:creationId xmlns:p14="http://schemas.microsoft.com/office/powerpoint/2010/main" val="1204584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058">
              <a:defRPr/>
            </a:pPr>
            <a:r>
              <a:rPr lang="en-US" sz="1300" dirty="0" smtClean="0"/>
              <a:t>Their </a:t>
            </a:r>
            <a:r>
              <a:rPr lang="en-US" sz="1300" dirty="0"/>
              <a:t>great willingness to commit themselves brought about the political recognition of the "North-West Province" with limited voting rights and indirect participation in </a:t>
            </a:r>
            <a:r>
              <a:rPr lang="en-US" sz="1300" dirty="0" smtClean="0"/>
              <a:t>government </a:t>
            </a:r>
            <a:r>
              <a:rPr lang="en-US" sz="1300" dirty="0"/>
              <a:t>by the "servants of </a:t>
            </a:r>
            <a:r>
              <a:rPr lang="en-US" sz="1300" dirty="0" smtClean="0"/>
              <a:t>God“ in the 1930s. The province is now part </a:t>
            </a:r>
            <a:r>
              <a:rPr lang="en-US" sz="1300" dirty="0"/>
              <a:t>of Pakistan.</a:t>
            </a:r>
            <a:endParaRPr lang="de-DE" sz="130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46</a:t>
            </a:fld>
            <a:endParaRPr lang="de-DE"/>
          </a:p>
        </p:txBody>
      </p:sp>
    </p:spTree>
    <p:extLst>
      <p:ext uri="{BB962C8B-B14F-4D97-AF65-F5344CB8AC3E}">
        <p14:creationId xmlns:p14="http://schemas.microsoft.com/office/powerpoint/2010/main" val="1204584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65058"/>
            <a:r>
              <a:rPr lang="en-US" dirty="0" smtClean="0"/>
              <a:t>Back to the 21</a:t>
            </a:r>
            <a:r>
              <a:rPr lang="en-US" baseline="30000" dirty="0" smtClean="0"/>
              <a:t>st</a:t>
            </a:r>
            <a:r>
              <a:rPr lang="en-US" dirty="0" smtClean="0"/>
              <a:t> century: </a:t>
            </a:r>
            <a:r>
              <a:rPr lang="de-DE" sz="1200" dirty="0" smtClean="0">
                <a:solidFill>
                  <a:srgbClr val="BD2960"/>
                </a:solidFill>
                <a:latin typeface="Calibri" pitchFamily="34" charset="0"/>
              </a:rPr>
              <a:t>Nonviolent Peaceforce </a:t>
            </a:r>
            <a:r>
              <a:rPr lang="en-US" dirty="0" smtClean="0"/>
              <a:t>protects civilians in situations of violent conflict through satyagraha. It works for peace alongside local communities. And it works to spread the model of </a:t>
            </a:r>
            <a:r>
              <a:rPr lang="en-US" b="1" dirty="0" smtClean="0"/>
              <a:t>deployment </a:t>
            </a:r>
            <a:r>
              <a:rPr lang="en-US" dirty="0" smtClean="0"/>
              <a:t>as a method of protecting life and dignity of people in regions of conflict.</a:t>
            </a:r>
          </a:p>
          <a:p>
            <a:pPr defTabSz="965058"/>
            <a:endParaRPr lang="en-US" dirty="0" smtClean="0"/>
          </a:p>
        </p:txBody>
      </p:sp>
      <p:sp>
        <p:nvSpPr>
          <p:cNvPr id="4" name="Foliennummernplatzhalter 3"/>
          <p:cNvSpPr>
            <a:spLocks noGrp="1"/>
          </p:cNvSpPr>
          <p:nvPr>
            <p:ph type="sldNum" sz="quarter" idx="10"/>
          </p:nvPr>
        </p:nvSpPr>
        <p:spPr/>
        <p:txBody>
          <a:bodyPr/>
          <a:lstStyle/>
          <a:p>
            <a:fld id="{4CD2152B-D48F-864D-A22D-5A31201C4680}" type="slidenum">
              <a:rPr lang="en-US">
                <a:solidFill>
                  <a:prstClr val="black"/>
                </a:solidFill>
              </a:rPr>
              <a:pPr/>
              <a:t>47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65058"/>
            <a:r>
              <a:rPr lang="en-US" dirty="0" smtClean="0"/>
              <a:t>Nonviolent Peaceforce groups of up to 100 activists, both international and local,</a:t>
            </a:r>
          </a:p>
          <a:p>
            <a:pPr marL="171450" indent="-171450" defTabSz="965058">
              <a:buFontTx/>
              <a:buChar char="-"/>
            </a:pPr>
            <a:r>
              <a:rPr lang="en-US" baseline="0" dirty="0" smtClean="0"/>
              <a:t>establish preventive protection, e.g. by monitoring and controlling </a:t>
            </a:r>
            <a:r>
              <a:rPr lang="en-US" baseline="0" dirty="0" err="1" smtClean="0"/>
              <a:t>rumours</a:t>
            </a:r>
            <a:r>
              <a:rPr lang="en-US" baseline="0" dirty="0" smtClean="0"/>
              <a:t>;</a:t>
            </a:r>
          </a:p>
          <a:p>
            <a:pPr marL="171450" marR="0" indent="-171450" algn="l" defTabSz="965058"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Arial" charset="0"/>
                <a:ea typeface="+mn-ea"/>
                <a:cs typeface="Arial" charset="0"/>
              </a:rPr>
              <a:t>monitor ceasefire agreements;</a:t>
            </a:r>
            <a:endParaRPr lang="de-DE" sz="1200" kern="1200" dirty="0" smtClean="0">
              <a:solidFill>
                <a:schemeClr val="tx1"/>
              </a:solidFill>
              <a:effectLst/>
              <a:latin typeface="Arial" charset="0"/>
              <a:ea typeface="+mn-ea"/>
              <a:cs typeface="Arial" charset="0"/>
            </a:endParaRPr>
          </a:p>
          <a:p>
            <a:pPr marL="0" indent="0" defTabSz="965058">
              <a:buFontTx/>
              <a:buNone/>
            </a:pPr>
            <a:endParaRPr lang="en-US" baseline="0" dirty="0" smtClean="0"/>
          </a:p>
          <a:p>
            <a:pPr marL="0" indent="0" defTabSz="965058">
              <a:buFontTx/>
              <a:buNone/>
            </a:pPr>
            <a:endParaRPr lang="en-US" baseline="0" dirty="0" smtClean="0"/>
          </a:p>
          <a:p>
            <a:pPr defTabSz="965058"/>
            <a:endParaRPr lang="en-US" baseline="0" dirty="0" smtClean="0"/>
          </a:p>
          <a:p>
            <a:pPr defTabSz="965058"/>
            <a:r>
              <a:rPr lang="de-DE" dirty="0" smtClean="0"/>
              <a:t>1. Vorbeugenden Schutz aufbauen</a:t>
            </a:r>
          </a:p>
          <a:p>
            <a:pPr defTabSz="965058"/>
            <a:r>
              <a:rPr lang="de-DE" dirty="0" smtClean="0"/>
              <a:t>Kontrolle von Gerüchten</a:t>
            </a:r>
          </a:p>
          <a:p>
            <a:pPr defTabSz="965058"/>
            <a:r>
              <a:rPr lang="de-DE" dirty="0" smtClean="0"/>
              <a:t>2. Aufbau von Frühwarnsystemen</a:t>
            </a:r>
          </a:p>
          <a:p>
            <a:pPr defTabSz="965058"/>
            <a:r>
              <a:rPr lang="de-DE" dirty="0" smtClean="0"/>
              <a:t>Monitoring von Waffenstillstand-Vereinbarungen in Mindanao</a:t>
            </a:r>
          </a:p>
          <a:p>
            <a:pPr defTabSz="965058"/>
            <a:r>
              <a:rPr lang="de-DE" dirty="0" smtClean="0"/>
              <a:t>3. Bereitstellung von sicheren Räumen</a:t>
            </a:r>
          </a:p>
          <a:p>
            <a:pPr defTabSz="965058"/>
            <a:r>
              <a:rPr lang="de-DE" dirty="0" smtClean="0"/>
              <a:t>Waffenfreie Zonen in Südsudan</a:t>
            </a:r>
            <a:endParaRPr lang="en-US" dirty="0" smtClean="0"/>
          </a:p>
          <a:p>
            <a:endParaRPr lang="de-DE" dirty="0"/>
          </a:p>
        </p:txBody>
      </p:sp>
      <p:sp>
        <p:nvSpPr>
          <p:cNvPr id="4" name="Foliennummernplatzhalter 3"/>
          <p:cNvSpPr>
            <a:spLocks noGrp="1"/>
          </p:cNvSpPr>
          <p:nvPr>
            <p:ph type="sldNum" sz="quarter" idx="10"/>
          </p:nvPr>
        </p:nvSpPr>
        <p:spPr/>
        <p:txBody>
          <a:bodyPr/>
          <a:lstStyle/>
          <a:p>
            <a:fld id="{4CD2152B-D48F-864D-A22D-5A31201C4680}" type="slidenum">
              <a:rPr lang="en-US">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defTabSz="965058">
              <a:buFontTx/>
              <a:buChar char="-"/>
            </a:pPr>
            <a:r>
              <a:rPr lang="en-US" baseline="0" dirty="0" smtClean="0"/>
              <a:t>accompany people </a:t>
            </a:r>
            <a:r>
              <a:rPr lang="en-US" sz="1200" kern="1200" dirty="0" smtClean="0">
                <a:solidFill>
                  <a:schemeClr val="tx1"/>
                </a:solidFill>
                <a:effectLst/>
                <a:latin typeface="Arial" charset="0"/>
                <a:ea typeface="+mn-ea"/>
                <a:cs typeface="Arial" charset="0"/>
              </a:rPr>
              <a:t>who carry </a:t>
            </a:r>
            <a:r>
              <a:rPr lang="en-US" baseline="0" dirty="0" smtClean="0"/>
              <a:t>water through dangerous areas or they serve as observers in particular places;</a:t>
            </a:r>
            <a:endParaRPr lang="de-DE" dirty="0"/>
          </a:p>
        </p:txBody>
      </p:sp>
      <p:sp>
        <p:nvSpPr>
          <p:cNvPr id="4" name="Foliennummernplatzhalter 3"/>
          <p:cNvSpPr>
            <a:spLocks noGrp="1"/>
          </p:cNvSpPr>
          <p:nvPr>
            <p:ph type="sldNum" sz="quarter" idx="10"/>
          </p:nvPr>
        </p:nvSpPr>
        <p:spPr/>
        <p:txBody>
          <a:bodyPr/>
          <a:lstStyle/>
          <a:p>
            <a:fld id="{4CD2152B-D48F-864D-A22D-5A31201C4680}" type="slidenum">
              <a:rPr lang="en-US">
                <a:solidFill>
                  <a:prstClr val="black"/>
                </a:solidFill>
              </a: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dirty="0" smtClean="0"/>
              <a:t>Here in India there is a great new movement which was launched only a few months ago. </a:t>
            </a:r>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5</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defTabSz="965058">
              <a:buFontTx/>
              <a:buChar char="-"/>
            </a:pPr>
            <a:r>
              <a:rPr lang="en-US" baseline="0" dirty="0" smtClean="0"/>
              <a:t>provide training for local </a:t>
            </a:r>
            <a:r>
              <a:rPr lang="en-US" baseline="0" dirty="0" err="1" smtClean="0"/>
              <a:t>organisations</a:t>
            </a:r>
            <a:r>
              <a:rPr lang="en-US" baseline="0" dirty="0" smtClean="0"/>
              <a:t>; </a:t>
            </a:r>
          </a:p>
          <a:p>
            <a:pPr marL="171450" indent="-171450" defTabSz="965058">
              <a:buFontTx/>
              <a:buChar char="-"/>
            </a:pPr>
            <a:endParaRPr lang="en-US" baseline="0" dirty="0" smtClean="0"/>
          </a:p>
          <a:p>
            <a:pPr defTabSz="965058"/>
            <a:endParaRPr lang="de-DE" dirty="0" smtClean="0"/>
          </a:p>
          <a:p>
            <a:pPr defTabSz="965058"/>
            <a:endParaRPr lang="de-DE" dirty="0" smtClean="0"/>
          </a:p>
          <a:p>
            <a:pPr defTabSz="965058"/>
            <a:r>
              <a:rPr lang="de-DE" dirty="0" smtClean="0"/>
              <a:t>1. Vorbeugenden Schutz aufbauen</a:t>
            </a:r>
          </a:p>
          <a:p>
            <a:pPr defTabSz="965058"/>
            <a:r>
              <a:rPr lang="de-DE" dirty="0" smtClean="0"/>
              <a:t>Kontrolle von Gerüchten</a:t>
            </a:r>
          </a:p>
          <a:p>
            <a:pPr defTabSz="965058"/>
            <a:r>
              <a:rPr lang="de-DE" dirty="0" smtClean="0"/>
              <a:t>2. Aufbau von Frühwarnsystemen</a:t>
            </a:r>
          </a:p>
          <a:p>
            <a:pPr defTabSz="965058"/>
            <a:r>
              <a:rPr lang="de-DE" dirty="0" smtClean="0"/>
              <a:t>Monitoring von Waffenstillstand-Vereinbarungen in Mindanao</a:t>
            </a:r>
          </a:p>
          <a:p>
            <a:pPr defTabSz="965058"/>
            <a:r>
              <a:rPr lang="de-DE" dirty="0" smtClean="0"/>
              <a:t>3. Bereitstellung von sicheren Räumen</a:t>
            </a:r>
          </a:p>
          <a:p>
            <a:pPr defTabSz="965058"/>
            <a:r>
              <a:rPr lang="de-DE" dirty="0" smtClean="0"/>
              <a:t>Waffenfreie Zonen in Südsudan</a:t>
            </a:r>
            <a:endParaRPr lang="en-US" dirty="0" smtClean="0"/>
          </a:p>
          <a:p>
            <a:endParaRPr lang="de-DE" dirty="0"/>
          </a:p>
        </p:txBody>
      </p:sp>
      <p:sp>
        <p:nvSpPr>
          <p:cNvPr id="4" name="Foliennummernplatzhalter 3"/>
          <p:cNvSpPr>
            <a:spLocks noGrp="1"/>
          </p:cNvSpPr>
          <p:nvPr>
            <p:ph type="sldNum" sz="quarter" idx="10"/>
          </p:nvPr>
        </p:nvSpPr>
        <p:spPr/>
        <p:txBody>
          <a:bodyPr/>
          <a:lstStyle/>
          <a:p>
            <a:fld id="{4CD2152B-D48F-864D-A22D-5A31201C4680}" type="slidenum">
              <a:rPr lang="en-US">
                <a:solidFill>
                  <a:prstClr val="black"/>
                </a:solidFill>
              </a:rPr>
              <a:pPr/>
              <a:t>50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indent="-171450" defTabSz="965058">
              <a:buFontTx/>
              <a:buChar char="-"/>
            </a:pPr>
            <a:r>
              <a:rPr lang="en-US" baseline="0" dirty="0" smtClean="0"/>
              <a:t>establish early warning systems for example in the Philippines following the ceasefire agreements; </a:t>
            </a:r>
          </a:p>
          <a:p>
            <a:pPr marL="171450" indent="-171450" defTabSz="965058">
              <a:buFontTx/>
              <a:buChar char="-"/>
            </a:pPr>
            <a:r>
              <a:rPr lang="en-US" baseline="0" dirty="0" smtClean="0"/>
              <a:t>establish safe spaces or areas such as weapon-free zones in South Sudan for example.</a:t>
            </a:r>
          </a:p>
          <a:p>
            <a:pPr marL="0" indent="0" defTabSz="965058">
              <a:buFontTx/>
              <a:buNone/>
            </a:pPr>
            <a:endParaRPr lang="en-US" dirty="0" smtClean="0"/>
          </a:p>
          <a:p>
            <a:pPr defTabSz="965058"/>
            <a:r>
              <a:rPr lang="de-DE" dirty="0" smtClean="0"/>
              <a:t>1. Vorbeugenden Schutz aufbauen</a:t>
            </a:r>
          </a:p>
          <a:p>
            <a:pPr defTabSz="965058"/>
            <a:r>
              <a:rPr lang="de-DE" dirty="0" smtClean="0"/>
              <a:t>Kontrolle von Gerüchten</a:t>
            </a:r>
          </a:p>
          <a:p>
            <a:pPr defTabSz="965058"/>
            <a:r>
              <a:rPr lang="de-DE" dirty="0" smtClean="0"/>
              <a:t>2. Aufbau von Frühwarnsystemen</a:t>
            </a:r>
          </a:p>
          <a:p>
            <a:pPr defTabSz="965058"/>
            <a:r>
              <a:rPr lang="de-DE" dirty="0" smtClean="0"/>
              <a:t>Monitoring von Waffenstillstand-Vereinbarungen in Mindanao</a:t>
            </a:r>
          </a:p>
          <a:p>
            <a:pPr defTabSz="965058"/>
            <a:r>
              <a:rPr lang="de-DE" dirty="0" smtClean="0"/>
              <a:t>3. Bereitstellung von sicheren Räumen</a:t>
            </a:r>
          </a:p>
          <a:p>
            <a:pPr defTabSz="965058"/>
            <a:r>
              <a:rPr lang="de-DE" dirty="0" smtClean="0"/>
              <a:t>Waffenfreie Zonen in Südsudan</a:t>
            </a:r>
            <a:endParaRPr lang="en-US" dirty="0" smtClean="0"/>
          </a:p>
          <a:p>
            <a:endParaRPr lang="de-DE" dirty="0"/>
          </a:p>
        </p:txBody>
      </p:sp>
      <p:sp>
        <p:nvSpPr>
          <p:cNvPr id="4" name="Foliennummernplatzhalter 3"/>
          <p:cNvSpPr>
            <a:spLocks noGrp="1"/>
          </p:cNvSpPr>
          <p:nvPr>
            <p:ph type="sldNum" sz="quarter" idx="10"/>
          </p:nvPr>
        </p:nvSpPr>
        <p:spPr/>
        <p:txBody>
          <a:bodyPr/>
          <a:lstStyle/>
          <a:p>
            <a:fld id="{4CD2152B-D48F-864D-A22D-5A31201C4680}" type="slidenum">
              <a:rPr lang="en-US">
                <a:solidFill>
                  <a:prstClr val="black"/>
                </a:solidFill>
              </a:rPr>
              <a:pPr/>
              <a:t>51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65058"/>
            <a:r>
              <a:rPr lang="de-DE" sz="1200" dirty="0" smtClean="0">
                <a:solidFill>
                  <a:srgbClr val="BD2960"/>
                </a:solidFill>
                <a:latin typeface="Calibri" pitchFamily="34" charset="0"/>
              </a:rPr>
              <a:t>Nonviolent Peaceforce </a:t>
            </a:r>
            <a:r>
              <a:rPr lang="en-US" dirty="0" smtClean="0"/>
              <a:t>protects people and prevents violence between those involved in conflict. It has been </a:t>
            </a:r>
            <a:r>
              <a:rPr lang="en-US" dirty="0" err="1" smtClean="0"/>
              <a:t>recognised</a:t>
            </a:r>
            <a:r>
              <a:rPr lang="en-US" dirty="0" smtClean="0"/>
              <a:t> by the UN as an agent of Civil Peacekeeping. </a:t>
            </a:r>
            <a:r>
              <a:rPr lang="de-DE" sz="1200" dirty="0" smtClean="0">
                <a:solidFill>
                  <a:srgbClr val="BD2960"/>
                </a:solidFill>
                <a:latin typeface="Calibri" pitchFamily="34" charset="0"/>
              </a:rPr>
              <a:t>Nonviolent Peaceforce </a:t>
            </a:r>
            <a:r>
              <a:rPr lang="en-US" dirty="0" smtClean="0"/>
              <a:t>is currently active in Iraq, Myanmar, the Philippines, and South Sudan. </a:t>
            </a:r>
          </a:p>
          <a:p>
            <a:pPr defTabSz="965058"/>
            <a:endParaRPr lang="en-US" dirty="0" smtClean="0"/>
          </a:p>
          <a:p>
            <a:pPr defTabSz="965058"/>
            <a:endParaRPr lang="en-US" dirty="0" smtClean="0"/>
          </a:p>
          <a:p>
            <a:pPr marL="452438" indent="-452438">
              <a:spcBef>
                <a:spcPts val="0"/>
              </a:spcBef>
              <a:spcAft>
                <a:spcPts val="600"/>
              </a:spcAft>
              <a:buClr>
                <a:srgbClr val="C00000"/>
              </a:buClr>
              <a:buFont typeface="+mj-lt"/>
              <a:buAutoNum type="arabicPeriod"/>
            </a:pPr>
            <a:r>
              <a:rPr lang="en-US" sz="1200" b="1" i="1" dirty="0" smtClean="0">
                <a:latin typeface="Calibri" pitchFamily="34" charset="0"/>
                <a:cs typeface="Helvetica Light"/>
              </a:rPr>
              <a:t>Ausgebildete </a:t>
            </a:r>
            <a:r>
              <a:rPr lang="de-DE" sz="1200" b="1" i="1" dirty="0" smtClean="0">
                <a:latin typeface="Calibri" pitchFamily="34" charset="0"/>
                <a:cs typeface="Helvetica Light"/>
              </a:rPr>
              <a:t>unbewaffnete zivile Peacekeeper, nationale und internationale, schützen Menschen</a:t>
            </a:r>
          </a:p>
          <a:p>
            <a:pPr marL="452438" indent="-452438">
              <a:spcBef>
                <a:spcPts val="0"/>
              </a:spcBef>
              <a:spcAft>
                <a:spcPts val="600"/>
              </a:spcAft>
              <a:buClr>
                <a:srgbClr val="C00000"/>
              </a:buClr>
              <a:buFont typeface="+mj-lt"/>
              <a:buAutoNum type="arabicPeriod"/>
            </a:pPr>
            <a:r>
              <a:rPr lang="de-DE" sz="1200" b="1" i="1" dirty="0" smtClean="0">
                <a:latin typeface="Calibri" pitchFamily="34" charset="0"/>
                <a:cs typeface="Helvetica Light"/>
              </a:rPr>
              <a:t>Aufbau der Kapazitäten der lokalen zivil-gesellschaftlichen Organisationen und Kommunen</a:t>
            </a:r>
          </a:p>
          <a:p>
            <a:pPr marL="452438" indent="-452438">
              <a:spcBef>
                <a:spcPts val="0"/>
              </a:spcBef>
              <a:spcAft>
                <a:spcPts val="600"/>
              </a:spcAft>
              <a:buClr>
                <a:srgbClr val="C00000"/>
              </a:buClr>
              <a:buFont typeface="+mj-lt"/>
              <a:buAutoNum type="arabicPeriod"/>
            </a:pPr>
            <a:r>
              <a:rPr lang="de-DE" sz="1200" b="1" i="1" dirty="0" smtClean="0">
                <a:latin typeface="Calibri" pitchFamily="34" charset="0"/>
                <a:cs typeface="Helvetica Light"/>
              </a:rPr>
              <a:t>Fördern der vorhandenen Kapazitäten lokaler Friedens- oder Sicherheitsstrukturen</a:t>
            </a:r>
            <a:br>
              <a:rPr lang="de-DE" sz="1200" b="1" i="1" dirty="0" smtClean="0">
                <a:latin typeface="Calibri" pitchFamily="34" charset="0"/>
                <a:cs typeface="Helvetica Light"/>
              </a:rPr>
            </a:br>
            <a:endParaRPr lang="de-DE" sz="1200" b="1" i="1" dirty="0" smtClean="0">
              <a:latin typeface="Calibri" pitchFamily="34" charset="0"/>
              <a:cs typeface="Helvetica Light"/>
            </a:endParaRPr>
          </a:p>
          <a:p>
            <a:pPr defTabSz="965058"/>
            <a:endParaRPr lang="en-US" dirty="0" smtClean="0"/>
          </a:p>
        </p:txBody>
      </p:sp>
      <p:sp>
        <p:nvSpPr>
          <p:cNvPr id="4" name="Foliennummernplatzhalter 3"/>
          <p:cNvSpPr>
            <a:spLocks noGrp="1"/>
          </p:cNvSpPr>
          <p:nvPr>
            <p:ph type="sldNum" sz="quarter" idx="10"/>
          </p:nvPr>
        </p:nvSpPr>
        <p:spPr/>
        <p:txBody>
          <a:bodyPr/>
          <a:lstStyle/>
          <a:p>
            <a:fld id="{4CD2152B-D48F-864D-A22D-5A31201C4680}" type="slidenum">
              <a:rPr lang="en-US">
                <a:solidFill>
                  <a:prstClr val="black"/>
                </a:solidFill>
              </a:rPr>
              <a:pPr/>
              <a:t>52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Other initiatives </a:t>
            </a:r>
            <a:r>
              <a:rPr lang="de-DE" altLang="de-DE" dirty="0" err="1" smtClean="0"/>
              <a:t>and</a:t>
            </a:r>
            <a:r>
              <a:rPr lang="de-DE" altLang="de-DE" dirty="0" smtClean="0"/>
              <a:t> </a:t>
            </a:r>
            <a:r>
              <a:rPr lang="de-DE" altLang="de-DE" dirty="0" err="1" smtClean="0"/>
              <a:t>organisations</a:t>
            </a:r>
            <a:r>
              <a:rPr lang="de-DE" altLang="de-DE" baseline="0" dirty="0" smtClean="0"/>
              <a:t> </a:t>
            </a:r>
            <a:r>
              <a:rPr lang="de-DE" altLang="de-DE" baseline="0" dirty="0" err="1" smtClean="0"/>
              <a:t>are</a:t>
            </a:r>
            <a:r>
              <a:rPr lang="de-DE" altLang="de-DE" baseline="0" dirty="0" smtClean="0"/>
              <a:t> </a:t>
            </a:r>
            <a:r>
              <a:rPr lang="de-DE" altLang="de-DE" baseline="0" dirty="0" err="1" smtClean="0"/>
              <a:t>working</a:t>
            </a:r>
            <a:r>
              <a:rPr lang="de-DE" altLang="de-DE" baseline="0" dirty="0" smtClean="0"/>
              <a:t> in a </a:t>
            </a:r>
            <a:r>
              <a:rPr lang="de-DE" altLang="de-DE" baseline="0" dirty="0" err="1" smtClean="0"/>
              <a:t>similar</a:t>
            </a:r>
            <a:r>
              <a:rPr lang="de-DE" altLang="de-DE" baseline="0" dirty="0" smtClean="0"/>
              <a:t> </a:t>
            </a:r>
            <a:r>
              <a:rPr lang="de-DE" altLang="de-DE" baseline="0" dirty="0" err="1" smtClean="0"/>
              <a:t>way</a:t>
            </a:r>
            <a:r>
              <a:rPr lang="de-DE" altLang="de-DE" baseline="0" dirty="0" smtClean="0"/>
              <a:t>. Most of </a:t>
            </a:r>
            <a:r>
              <a:rPr lang="de-DE" altLang="de-DE" baseline="0" dirty="0" err="1" smtClean="0"/>
              <a:t>them</a:t>
            </a:r>
            <a:r>
              <a:rPr lang="de-DE" altLang="de-DE" baseline="0" dirty="0" smtClean="0"/>
              <a:t> </a:t>
            </a:r>
            <a:r>
              <a:rPr lang="de-DE" altLang="de-DE" baseline="0" dirty="0" err="1" smtClean="0"/>
              <a:t>were</a:t>
            </a:r>
            <a:r>
              <a:rPr lang="de-DE" altLang="de-DE" baseline="0" dirty="0" smtClean="0"/>
              <a:t> </a:t>
            </a:r>
            <a:r>
              <a:rPr lang="de-DE" altLang="de-DE" baseline="0" dirty="0" err="1" smtClean="0"/>
              <a:t>founded</a:t>
            </a:r>
            <a:r>
              <a:rPr lang="de-DE" altLang="de-DE" baseline="0" dirty="0" smtClean="0"/>
              <a:t> </a:t>
            </a:r>
            <a:r>
              <a:rPr lang="de-DE" altLang="de-DE" baseline="0" dirty="0" err="1" smtClean="0"/>
              <a:t>during</a:t>
            </a:r>
            <a:r>
              <a:rPr lang="de-DE" altLang="de-DE" baseline="0" dirty="0" smtClean="0"/>
              <a:t> the last </a:t>
            </a:r>
            <a:r>
              <a:rPr lang="de-DE" altLang="de-DE" baseline="0" dirty="0" err="1" smtClean="0"/>
              <a:t>century</a:t>
            </a:r>
            <a:r>
              <a:rPr lang="de-DE" altLang="de-DE" baseline="0" dirty="0" smtClean="0"/>
              <a:t>. </a:t>
            </a:r>
            <a:r>
              <a:rPr lang="de-DE" altLang="de-DE" dirty="0" smtClean="0"/>
              <a:t>All of </a:t>
            </a:r>
            <a:r>
              <a:rPr lang="de-DE" altLang="de-DE" dirty="0" err="1" smtClean="0"/>
              <a:t>them</a:t>
            </a:r>
            <a:r>
              <a:rPr lang="de-DE" altLang="de-DE" dirty="0" smtClean="0"/>
              <a:t> </a:t>
            </a:r>
            <a:r>
              <a:rPr lang="de-DE" altLang="de-DE" dirty="0" err="1" smtClean="0"/>
              <a:t>are</a:t>
            </a:r>
            <a:r>
              <a:rPr lang="de-DE" altLang="de-DE" dirty="0" smtClean="0"/>
              <a:t> </a:t>
            </a:r>
            <a:r>
              <a:rPr lang="de-DE" altLang="de-DE" dirty="0" err="1" smtClean="0"/>
              <a:t>beacons</a:t>
            </a:r>
            <a:r>
              <a:rPr lang="de-DE" altLang="de-DE" dirty="0" smtClean="0"/>
              <a:t> of </a:t>
            </a:r>
            <a:r>
              <a:rPr lang="de-DE" altLang="de-DE" dirty="0" err="1" smtClean="0"/>
              <a:t>hope</a:t>
            </a:r>
            <a:r>
              <a:rPr lang="de-DE" altLang="de-DE" dirty="0" smtClean="0"/>
              <a:t>. </a:t>
            </a:r>
            <a:r>
              <a:rPr lang="de-DE" altLang="de-DE" dirty="0" err="1" smtClean="0"/>
              <a:t>They</a:t>
            </a:r>
            <a:r>
              <a:rPr lang="de-DE" altLang="de-DE" dirty="0" smtClean="0"/>
              <a:t> </a:t>
            </a:r>
            <a:r>
              <a:rPr lang="de-DE" altLang="de-DE" dirty="0" err="1" smtClean="0"/>
              <a:t>show</a:t>
            </a:r>
            <a:r>
              <a:rPr lang="de-DE" altLang="de-DE" dirty="0" smtClean="0"/>
              <a:t> </a:t>
            </a:r>
            <a:r>
              <a:rPr lang="de-DE" altLang="de-DE" dirty="0" err="1" smtClean="0"/>
              <a:t>that</a:t>
            </a:r>
            <a:r>
              <a:rPr lang="de-DE" altLang="de-DE" dirty="0" smtClean="0"/>
              <a:t> </a:t>
            </a:r>
            <a:r>
              <a:rPr lang="de-DE" altLang="de-DE" dirty="0" err="1" smtClean="0"/>
              <a:t>even</a:t>
            </a:r>
            <a:r>
              <a:rPr lang="de-DE" altLang="de-DE" dirty="0" smtClean="0"/>
              <a:t> in war </a:t>
            </a:r>
            <a:r>
              <a:rPr lang="de-DE" altLang="de-DE" dirty="0" err="1" smtClean="0"/>
              <a:t>zones</a:t>
            </a:r>
            <a:r>
              <a:rPr lang="de-DE" altLang="de-DE" dirty="0" smtClean="0"/>
              <a:t> </a:t>
            </a:r>
            <a:r>
              <a:rPr lang="de-DE" altLang="de-DE" dirty="0" err="1" smtClean="0"/>
              <a:t>it</a:t>
            </a:r>
            <a:r>
              <a:rPr lang="de-DE" altLang="de-DE" dirty="0" smtClean="0"/>
              <a:t> </a:t>
            </a:r>
            <a:r>
              <a:rPr lang="de-DE" altLang="de-DE" dirty="0" err="1" smtClean="0"/>
              <a:t>is</a:t>
            </a:r>
            <a:r>
              <a:rPr lang="de-DE" altLang="de-DE" dirty="0" smtClean="0"/>
              <a:t> </a:t>
            </a:r>
            <a:r>
              <a:rPr lang="de-DE" altLang="de-DE" dirty="0" err="1" smtClean="0"/>
              <a:t>possible</a:t>
            </a:r>
            <a:r>
              <a:rPr lang="de-DE" altLang="de-DE" dirty="0" smtClean="0"/>
              <a:t> to </a:t>
            </a:r>
            <a:r>
              <a:rPr lang="de-DE" altLang="de-DE" dirty="0" err="1" smtClean="0"/>
              <a:t>behave</a:t>
            </a:r>
            <a:r>
              <a:rPr lang="de-DE" altLang="de-DE" dirty="0" smtClean="0"/>
              <a:t> </a:t>
            </a:r>
            <a:r>
              <a:rPr lang="de-DE" altLang="de-DE" dirty="0" err="1" smtClean="0"/>
              <a:t>peacefully</a:t>
            </a:r>
            <a:r>
              <a:rPr lang="de-DE" altLang="de-DE" dirty="0" smtClean="0"/>
              <a:t> </a:t>
            </a:r>
            <a:r>
              <a:rPr lang="de-DE" altLang="de-DE" dirty="0" err="1" smtClean="0"/>
              <a:t>and</a:t>
            </a:r>
            <a:r>
              <a:rPr lang="de-DE" altLang="de-DE" dirty="0" smtClean="0"/>
              <a:t> to </a:t>
            </a:r>
            <a:r>
              <a:rPr lang="de-DE" altLang="de-DE" dirty="0" err="1" smtClean="0"/>
              <a:t>foster</a:t>
            </a:r>
            <a:r>
              <a:rPr lang="de-DE" altLang="de-DE" dirty="0" smtClean="0"/>
              <a:t> </a:t>
            </a:r>
            <a:r>
              <a:rPr lang="de-DE" altLang="de-DE" dirty="0" err="1" smtClean="0"/>
              <a:t>living</a:t>
            </a:r>
            <a:r>
              <a:rPr lang="de-DE" altLang="de-DE" dirty="0" smtClean="0"/>
              <a:t> </a:t>
            </a:r>
            <a:r>
              <a:rPr lang="de-DE" altLang="de-DE" dirty="0" err="1" smtClean="0"/>
              <a:t>together</a:t>
            </a:r>
            <a:r>
              <a:rPr lang="de-DE" altLang="de-DE" dirty="0" smtClean="0"/>
              <a:t> </a:t>
            </a:r>
            <a:r>
              <a:rPr lang="de-DE" altLang="de-DE" dirty="0" err="1" smtClean="0"/>
              <a:t>peacefully</a:t>
            </a:r>
            <a:r>
              <a:rPr lang="de-DE" altLang="de-DE" dirty="0" smtClean="0"/>
              <a:t> . </a:t>
            </a:r>
          </a:p>
        </p:txBody>
      </p:sp>
      <p:sp>
        <p:nvSpPr>
          <p:cNvPr id="4" name="Foliennummernplatzhalter 3"/>
          <p:cNvSpPr>
            <a:spLocks noGrp="1"/>
          </p:cNvSpPr>
          <p:nvPr>
            <p:ph type="sldNum" sz="quarter" idx="10"/>
          </p:nvPr>
        </p:nvSpPr>
        <p:spPr/>
        <p:txBody>
          <a:bodyPr/>
          <a:lstStyle/>
          <a:p>
            <a:fld id="{44A0884E-BDBB-427E-831A-65FBC49C1880}" type="slidenum">
              <a:rPr lang="de-DE" smtClean="0"/>
              <a:t>53</a:t>
            </a:fld>
            <a:endParaRPr lang="de-DE"/>
          </a:p>
        </p:txBody>
      </p:sp>
    </p:spTree>
    <p:extLst>
      <p:ext uri="{BB962C8B-B14F-4D97-AF65-F5344CB8AC3E}">
        <p14:creationId xmlns:p14="http://schemas.microsoft.com/office/powerpoint/2010/main" val="3403038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smtClean="0"/>
              <a:t>Serbia is a little country in the southern Europe. The Serbian nonviolent movement Otpor, which means Resistance, was founded in 1998 against the policies of </a:t>
            </a:r>
            <a:r>
              <a:rPr lang="en-US" sz="1300" dirty="0" err="1" smtClean="0"/>
              <a:t>Milošević</a:t>
            </a:r>
            <a:r>
              <a:rPr lang="en-US" sz="1300" dirty="0" smtClean="0"/>
              <a:t> who was President of Serbia at the time and ruled like a dictator. They were able to overthrow</a:t>
            </a:r>
            <a:r>
              <a:rPr lang="en-US" sz="1300" baseline="0" dirty="0" smtClean="0"/>
              <a:t> him by influencing elections in 2000. </a:t>
            </a:r>
            <a:endParaRPr lang="de-DE" sz="130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54</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interesting point here is the way of learning. The young founders of Otpor learned</a:t>
            </a:r>
            <a:r>
              <a:rPr lang="en-US" sz="1200" baseline="0" dirty="0" smtClean="0"/>
              <a:t> among other sources from Gene Sharp’s studies on nonviolence, in particular from the booklet “From Dictatorship to Democracy” which was translated into many languages, including Serbian, and is also available online. </a:t>
            </a:r>
            <a:endParaRPr lang="de-DE" sz="120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55</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Several handbooks on nonviolent struggle</a:t>
            </a:r>
            <a:r>
              <a:rPr lang="en-US" sz="1200" baseline="0" dirty="0" smtClean="0"/>
              <a:t> have been published i</a:t>
            </a:r>
            <a:r>
              <a:rPr lang="en-US" sz="1200" dirty="0" smtClean="0"/>
              <a:t>n recent decades</a:t>
            </a:r>
            <a:r>
              <a:rPr lang="en-US" sz="1200" baseline="0" dirty="0" smtClean="0"/>
              <a:t>.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56</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A documentary film was made about the Otpor movement, called “Bringing down a dictator”, and has been shown in many countries. </a:t>
            </a:r>
            <a:endParaRPr lang="en-US" sz="1200" i="1" baseline="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57</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And there is also a Otpor booklet </a:t>
            </a:r>
            <a:r>
              <a:rPr lang="en-US" sz="1200" i="1" baseline="0" dirty="0" smtClean="0"/>
              <a:t>Nonviolent struggle – 50 crucial points.</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58</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Activists of Otpor founded a new </a:t>
            </a:r>
            <a:r>
              <a:rPr lang="en-US" sz="1200" baseline="0" dirty="0" err="1" smtClean="0"/>
              <a:t>organisation</a:t>
            </a:r>
            <a:r>
              <a:rPr lang="en-US" sz="1200" baseline="0" dirty="0" smtClean="0"/>
              <a:t> called </a:t>
            </a:r>
            <a:r>
              <a:rPr lang="fr-FR" sz="1200" i="1" baseline="0" dirty="0" smtClean="0"/>
              <a:t>Centre for </a:t>
            </a:r>
            <a:r>
              <a:rPr lang="fr-FR" sz="1200" i="1" baseline="0" dirty="0" err="1" smtClean="0"/>
              <a:t>Applied</a:t>
            </a:r>
            <a:r>
              <a:rPr lang="fr-FR" sz="1200" i="1" baseline="0" dirty="0" smtClean="0"/>
              <a:t> Non Violent Action &amp; </a:t>
            </a:r>
            <a:r>
              <a:rPr lang="fr-FR" sz="1200" i="1" baseline="0" dirty="0" err="1" smtClean="0"/>
              <a:t>Strategies</a:t>
            </a:r>
            <a:r>
              <a:rPr lang="fr-FR" sz="1200" i="1" baseline="0" dirty="0" smtClean="0"/>
              <a:t> CANVAS.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59</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dirty="0" smtClean="0"/>
              <a:t>But unfortunately people have</a:t>
            </a:r>
            <a:r>
              <a:rPr lang="en-US" baseline="0" dirty="0" smtClean="0"/>
              <a:t> been </a:t>
            </a:r>
            <a:r>
              <a:rPr lang="en-US" dirty="0" smtClean="0"/>
              <a:t>subjected to great brutality. This</a:t>
            </a:r>
            <a:r>
              <a:rPr lang="en-US" baseline="0" dirty="0" smtClean="0"/>
              <a:t> Indian movement </a:t>
            </a:r>
            <a:r>
              <a:rPr lang="en-US" dirty="0" smtClean="0"/>
              <a:t>seems remarkable as a satyagraha movement because it has been triggered by elder Moslem women and also for other reasons. </a:t>
            </a:r>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i="0" dirty="0" err="1" smtClean="0"/>
              <a:t>They</a:t>
            </a:r>
            <a:r>
              <a:rPr lang="de-DE" sz="1200" i="0" dirty="0" smtClean="0"/>
              <a:t> </a:t>
            </a:r>
            <a:r>
              <a:rPr lang="de-DE" sz="1200" i="0" dirty="0" err="1" smtClean="0"/>
              <a:t>published</a:t>
            </a:r>
            <a:r>
              <a:rPr lang="de-DE" sz="1200" i="0" dirty="0" smtClean="0"/>
              <a:t> </a:t>
            </a:r>
            <a:r>
              <a:rPr lang="de-DE" sz="1200" i="0" dirty="0" err="1" smtClean="0"/>
              <a:t>analyses</a:t>
            </a:r>
            <a:r>
              <a:rPr lang="de-DE" sz="1200" i="0" baseline="0" dirty="0" smtClean="0"/>
              <a:t> of the Situation in </a:t>
            </a:r>
            <a:r>
              <a:rPr lang="de-DE" sz="1200" i="0" baseline="0" dirty="0" err="1" smtClean="0"/>
              <a:t>other</a:t>
            </a:r>
            <a:r>
              <a:rPr lang="de-DE" sz="1200" i="0" baseline="0" dirty="0" smtClean="0"/>
              <a:t> countries an </a:t>
            </a:r>
            <a:r>
              <a:rPr lang="de-DE" sz="1200" i="0" baseline="0" dirty="0" err="1" smtClean="0"/>
              <a:t>offered</a:t>
            </a:r>
            <a:r>
              <a:rPr lang="de-DE" sz="1200" i="0" baseline="0" dirty="0" smtClean="0"/>
              <a:t> </a:t>
            </a:r>
            <a:r>
              <a:rPr lang="de-DE" sz="1200" i="0" baseline="0" dirty="0" err="1" smtClean="0"/>
              <a:t>help</a:t>
            </a:r>
            <a:r>
              <a:rPr lang="de-DE" sz="1200" i="0" baseline="0" dirty="0" smtClean="0"/>
              <a:t> for </a:t>
            </a:r>
            <a:r>
              <a:rPr lang="de-DE" sz="1200" i="0" baseline="0" dirty="0" err="1" smtClean="0"/>
              <a:t>revolutionary</a:t>
            </a:r>
            <a:r>
              <a:rPr lang="de-DE" sz="1200" i="0" baseline="0" dirty="0" smtClean="0"/>
              <a:t> </a:t>
            </a:r>
            <a:r>
              <a:rPr lang="de-DE" sz="1200" i="0" baseline="0" dirty="0" err="1" smtClean="0"/>
              <a:t>movements</a:t>
            </a:r>
            <a:r>
              <a:rPr lang="de-DE" sz="1200" i="0" baseline="0" dirty="0" smtClean="0"/>
              <a:t>.</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60</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i="0" baseline="0" dirty="0" smtClean="0"/>
              <a:t>So, </a:t>
            </a:r>
            <a:r>
              <a:rPr lang="fr-FR" sz="1200" i="0" baseline="0" dirty="0" err="1" smtClean="0"/>
              <a:t>among</a:t>
            </a:r>
            <a:r>
              <a:rPr lang="fr-FR" sz="1200" i="0" baseline="0" dirty="0" smtClean="0"/>
              <a:t> </a:t>
            </a:r>
            <a:r>
              <a:rPr lang="fr-FR" sz="1200" i="0" baseline="0" dirty="0" err="1" smtClean="0"/>
              <a:t>with</a:t>
            </a:r>
            <a:r>
              <a:rPr lang="fr-FR" sz="1200" i="0" baseline="0" dirty="0" smtClean="0"/>
              <a:t> groups of </a:t>
            </a:r>
            <a:r>
              <a:rPr lang="fr-FR" sz="1200" i="0" baseline="0" dirty="0" err="1" smtClean="0"/>
              <a:t>many</a:t>
            </a:r>
            <a:r>
              <a:rPr lang="fr-FR" sz="1200" i="0" baseline="0" dirty="0" smtClean="0"/>
              <a:t> countries, a group of </a:t>
            </a:r>
            <a:r>
              <a:rPr lang="fr-FR" sz="1200" i="0" baseline="0" dirty="0" err="1" smtClean="0"/>
              <a:t>young</a:t>
            </a:r>
            <a:r>
              <a:rPr lang="fr-FR" sz="1200" i="0" baseline="0" dirty="0" smtClean="0"/>
              <a:t> </a:t>
            </a:r>
            <a:r>
              <a:rPr lang="fr-FR" sz="1200" i="0" baseline="0" dirty="0" err="1" smtClean="0"/>
              <a:t>Egyptians</a:t>
            </a:r>
            <a:r>
              <a:rPr lang="fr-FR" sz="1200" i="0" baseline="0" dirty="0" smtClean="0"/>
              <a:t> </a:t>
            </a:r>
            <a:r>
              <a:rPr lang="fr-FR" sz="1200" i="0" baseline="0" dirty="0" err="1" smtClean="0"/>
              <a:t>attended</a:t>
            </a:r>
            <a:r>
              <a:rPr lang="fr-FR" sz="1200" i="0" baseline="0" dirty="0" smtClean="0"/>
              <a:t> a </a:t>
            </a:r>
            <a:r>
              <a:rPr lang="fr-FR" sz="1200" i="0" baseline="0" dirty="0" err="1" smtClean="0"/>
              <a:t>seminar</a:t>
            </a:r>
            <a:r>
              <a:rPr lang="fr-FR" sz="1200" i="0" baseline="0" dirty="0" smtClean="0"/>
              <a:t> for </a:t>
            </a:r>
            <a:r>
              <a:rPr lang="fr-FR" sz="1200" i="0" baseline="0" dirty="0" err="1" smtClean="0"/>
              <a:t>knowledge</a:t>
            </a:r>
            <a:r>
              <a:rPr lang="fr-FR" sz="1200" i="0" baseline="0" dirty="0" smtClean="0"/>
              <a:t> </a:t>
            </a:r>
            <a:r>
              <a:rPr lang="fr-FR" sz="1200" i="0" baseline="0" dirty="0" err="1" smtClean="0"/>
              <a:t>disseminators</a:t>
            </a:r>
            <a:r>
              <a:rPr lang="fr-FR" sz="1200" i="0" baseline="0" dirty="0" smtClean="0"/>
              <a:t> in </a:t>
            </a:r>
            <a:r>
              <a:rPr lang="fr-FR" sz="1200" i="0" baseline="0" dirty="0" err="1" smtClean="0"/>
              <a:t>Serbia</a:t>
            </a:r>
            <a:r>
              <a:rPr lang="fr-FR" sz="1200" i="0" baseline="0" dirty="0" smtClean="0"/>
              <a:t>. Back in </a:t>
            </a:r>
            <a:r>
              <a:rPr lang="fr-FR" sz="1200" i="0" baseline="0" dirty="0" err="1" smtClean="0"/>
              <a:t>Egypt</a:t>
            </a:r>
            <a:r>
              <a:rPr lang="fr-FR" sz="1200" i="0" baseline="0" dirty="0" smtClean="0"/>
              <a:t> </a:t>
            </a:r>
            <a:r>
              <a:rPr lang="fr-FR" sz="1200" i="0" baseline="0" dirty="0" err="1" smtClean="0"/>
              <a:t>they</a:t>
            </a:r>
            <a:r>
              <a:rPr lang="fr-FR" sz="1200" i="0" baseline="0" dirty="0" smtClean="0"/>
              <a:t> </a:t>
            </a:r>
            <a:r>
              <a:rPr lang="fr-FR" sz="1200" i="0" baseline="0" dirty="0" err="1" smtClean="0"/>
              <a:t>edited</a:t>
            </a:r>
            <a:r>
              <a:rPr lang="fr-FR" sz="1200" i="0" baseline="0" dirty="0" smtClean="0"/>
              <a:t> the </a:t>
            </a:r>
            <a:r>
              <a:rPr lang="fr-FR" sz="1200" i="0" baseline="0" dirty="0" err="1" smtClean="0"/>
              <a:t>booklet</a:t>
            </a:r>
            <a:r>
              <a:rPr lang="fr-FR" sz="1200" i="0" baseline="0" dirty="0" smtClean="0"/>
              <a:t> </a:t>
            </a:r>
            <a:r>
              <a:rPr lang="fr-FR" sz="1200" i="1" baseline="0" dirty="0" smtClean="0"/>
              <a:t>How to </a:t>
            </a:r>
            <a:r>
              <a:rPr lang="fr-FR" sz="1200" i="1" baseline="0" dirty="0" err="1" smtClean="0"/>
              <a:t>Protest</a:t>
            </a:r>
            <a:r>
              <a:rPr lang="fr-FR" sz="1200" i="1" baseline="0" dirty="0" smtClean="0"/>
              <a:t> </a:t>
            </a:r>
            <a:r>
              <a:rPr lang="fr-FR" sz="1200" i="1" baseline="0" dirty="0" err="1" smtClean="0"/>
              <a:t>Intelligently</a:t>
            </a:r>
            <a:r>
              <a:rPr lang="fr-FR" sz="1200" i="1" baseline="0" dirty="0" smtClean="0"/>
              <a:t>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61</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i="0" baseline="0" dirty="0" smtClean="0"/>
              <a:t>… </a:t>
            </a:r>
            <a:r>
              <a:rPr lang="fr-FR" sz="1200" i="0" baseline="0" dirty="0" err="1" smtClean="0"/>
              <a:t>both</a:t>
            </a:r>
            <a:r>
              <a:rPr lang="fr-FR" sz="1200" i="0" baseline="0" dirty="0" smtClean="0"/>
              <a:t> in </a:t>
            </a:r>
            <a:r>
              <a:rPr lang="fr-FR" sz="1200" i="0" baseline="0" dirty="0" err="1" smtClean="0"/>
              <a:t>Arabic</a:t>
            </a:r>
            <a:r>
              <a:rPr lang="fr-FR" sz="1200" i="0" baseline="0" dirty="0" smtClean="0"/>
              <a:t> and in English and spread </a:t>
            </a:r>
            <a:r>
              <a:rPr lang="fr-FR" sz="1200" i="0" baseline="0" dirty="0" err="1" smtClean="0"/>
              <a:t>it</a:t>
            </a:r>
            <a:r>
              <a:rPr lang="fr-FR" sz="1200" i="0" baseline="0" dirty="0" smtClean="0"/>
              <a:t> in underground </a:t>
            </a:r>
            <a:r>
              <a:rPr lang="fr-FR" sz="1200" i="0" baseline="0" dirty="0" err="1" smtClean="0"/>
              <a:t>circles</a:t>
            </a:r>
            <a:r>
              <a:rPr lang="fr-FR" sz="1200" i="0" baseline="0" dirty="0" smtClean="0"/>
              <a:t>. The </a:t>
            </a:r>
            <a:r>
              <a:rPr lang="fr-FR" sz="1200" i="0" baseline="0" dirty="0" err="1" smtClean="0"/>
              <a:t>booklet</a:t>
            </a:r>
            <a:r>
              <a:rPr lang="fr-FR" sz="1200" i="0" baseline="0" dirty="0" smtClean="0"/>
              <a:t> </a:t>
            </a:r>
            <a:r>
              <a:rPr lang="fr-FR" sz="1200" i="0" baseline="0" dirty="0" err="1" smtClean="0"/>
              <a:t>included</a:t>
            </a:r>
            <a:r>
              <a:rPr lang="fr-FR" sz="1200" i="0" baseline="0" dirty="0" smtClean="0"/>
              <a:t> a lot of </a:t>
            </a:r>
            <a:r>
              <a:rPr lang="fr-FR" sz="1200" i="0" baseline="0" dirty="0" err="1" smtClean="0"/>
              <a:t>tactical</a:t>
            </a:r>
            <a:r>
              <a:rPr lang="fr-FR" sz="1200" i="0" baseline="0" dirty="0" smtClean="0"/>
              <a:t> </a:t>
            </a:r>
            <a:r>
              <a:rPr lang="fr-FR" sz="1200" i="0" baseline="0" dirty="0" err="1" smtClean="0"/>
              <a:t>hints</a:t>
            </a:r>
            <a:r>
              <a:rPr lang="fr-FR" sz="1200" i="0" baseline="0" dirty="0" smtClean="0"/>
              <a:t> </a:t>
            </a:r>
            <a:r>
              <a:rPr lang="fr-FR" sz="1200" i="0" baseline="0" dirty="0" err="1" smtClean="0"/>
              <a:t>including</a:t>
            </a:r>
            <a:r>
              <a:rPr lang="fr-FR" sz="1200" i="0" baseline="0" dirty="0" smtClean="0"/>
              <a:t> </a:t>
            </a:r>
            <a:r>
              <a:rPr lang="fr-FR" sz="1200" i="0" baseline="0" dirty="0" err="1" smtClean="0"/>
              <a:t>necessary</a:t>
            </a:r>
            <a:r>
              <a:rPr lang="fr-FR" sz="1200" i="0" baseline="0" dirty="0" smtClean="0"/>
              <a:t> </a:t>
            </a:r>
            <a:r>
              <a:rPr lang="fr-FR" sz="1200" i="0" baseline="0" dirty="0" err="1" smtClean="0"/>
              <a:t>clothing</a:t>
            </a:r>
            <a:r>
              <a:rPr lang="fr-FR" sz="1200" i="0" baseline="0" dirty="0" smtClean="0"/>
              <a:t> and accessoires and </a:t>
            </a:r>
            <a:r>
              <a:rPr lang="fr-FR" sz="1200" i="0" baseline="0" dirty="0" err="1" smtClean="0"/>
              <a:t>hints</a:t>
            </a:r>
            <a:r>
              <a:rPr lang="fr-FR" sz="1200" i="0" baseline="0" dirty="0" smtClean="0"/>
              <a:t> up to how to use </a:t>
            </a:r>
            <a:r>
              <a:rPr lang="fr-FR" sz="1200" i="0" baseline="0" dirty="0" err="1" smtClean="0"/>
              <a:t>such</a:t>
            </a:r>
            <a:r>
              <a:rPr lang="fr-FR" sz="1200" i="0" baseline="0" dirty="0" smtClean="0"/>
              <a:t> </a:t>
            </a:r>
            <a:r>
              <a:rPr lang="fr-FR" sz="1200" i="0" baseline="0" dirty="0" err="1" smtClean="0"/>
              <a:t>things</a:t>
            </a:r>
            <a:r>
              <a:rPr lang="fr-FR" sz="1200" i="0" baseline="0" dirty="0" smtClean="0"/>
              <a:t>.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62</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It also included the model sign “The Police and the People Stand Together - </a:t>
            </a:r>
            <a:r>
              <a:rPr lang="de-DE" sz="1200" kern="1200" dirty="0" err="1" smtClean="0">
                <a:solidFill>
                  <a:schemeClr val="tx1"/>
                </a:solidFill>
                <a:effectLst/>
                <a:latin typeface="Arial" charset="0"/>
                <a:ea typeface="+mn-ea"/>
                <a:cs typeface="Arial" charset="0"/>
              </a:rPr>
              <a:t>Against</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Oppression</a:t>
            </a:r>
            <a:r>
              <a:rPr lang="de-DE" sz="1200" kern="1200" dirty="0" smtClean="0">
                <a:solidFill>
                  <a:schemeClr val="tx1"/>
                </a:solidFill>
                <a:effectLst/>
                <a:latin typeface="Arial" charset="0"/>
                <a:ea typeface="+mn-ea"/>
                <a:cs typeface="Arial" charset="0"/>
              </a:rPr>
              <a:t>! - Long Live Egypt !“ So </a:t>
            </a:r>
            <a:r>
              <a:rPr lang="de-DE" sz="1200" kern="1200" dirty="0" err="1" smtClean="0">
                <a:solidFill>
                  <a:schemeClr val="tx1"/>
                </a:solidFill>
                <a:effectLst/>
                <a:latin typeface="Arial" charset="0"/>
                <a:ea typeface="+mn-ea"/>
                <a:cs typeface="Arial" charset="0"/>
              </a:rPr>
              <a:t>they</a:t>
            </a:r>
            <a:r>
              <a:rPr lang="de-DE" sz="1200" kern="1200" dirty="0" smtClean="0">
                <a:solidFill>
                  <a:schemeClr val="tx1"/>
                </a:solidFill>
                <a:effectLst/>
                <a:latin typeface="Arial" charset="0"/>
                <a:ea typeface="+mn-ea"/>
                <a:cs typeface="Arial" charset="0"/>
              </a:rPr>
              <a:t> </a:t>
            </a:r>
            <a:r>
              <a:rPr lang="fr-FR" sz="1200" i="0" baseline="0" dirty="0" err="1" smtClean="0"/>
              <a:t>built</a:t>
            </a:r>
            <a:r>
              <a:rPr lang="fr-FR" sz="1200" i="0" baseline="0" dirty="0" smtClean="0"/>
              <a:t> up the basis for a future </a:t>
            </a:r>
            <a:r>
              <a:rPr lang="fr-FR" sz="1200" i="0" baseline="0" dirty="0" err="1" smtClean="0"/>
              <a:t>movement</a:t>
            </a:r>
            <a:r>
              <a:rPr lang="fr-FR" sz="1200" i="0" baseline="0" dirty="0" smtClean="0"/>
              <a:t>.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63</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baseline="0" dirty="0" err="1" smtClean="0"/>
              <a:t>T</a:t>
            </a:r>
            <a:r>
              <a:rPr lang="de-DE" sz="1200" kern="1200" dirty="0" err="1" smtClean="0">
                <a:solidFill>
                  <a:schemeClr val="tx1"/>
                </a:solidFill>
                <a:effectLst/>
                <a:latin typeface="Arial" charset="0"/>
                <a:ea typeface="+mn-ea"/>
                <a:cs typeface="Arial" charset="0"/>
              </a:rPr>
              <a:t>hey</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were</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first</a:t>
            </a:r>
            <a:r>
              <a:rPr lang="de-DE" sz="1200" kern="1200" dirty="0" smtClean="0">
                <a:solidFill>
                  <a:schemeClr val="tx1"/>
                </a:solidFill>
                <a:effectLst/>
                <a:latin typeface="Arial" charset="0"/>
                <a:ea typeface="+mn-ea"/>
                <a:cs typeface="Arial" charset="0"/>
              </a:rPr>
              <a:t> to </a:t>
            </a:r>
            <a:r>
              <a:rPr lang="de-DE" sz="1200" kern="1200" dirty="0" err="1" smtClean="0">
                <a:solidFill>
                  <a:schemeClr val="tx1"/>
                </a:solidFill>
                <a:effectLst/>
                <a:latin typeface="Arial" charset="0"/>
                <a:ea typeface="+mn-ea"/>
                <a:cs typeface="Arial" charset="0"/>
              </a:rPr>
              <a:t>use</a:t>
            </a:r>
            <a:r>
              <a:rPr lang="de-DE" sz="1200" kern="1200" dirty="0" smtClean="0">
                <a:solidFill>
                  <a:schemeClr val="tx1"/>
                </a:solidFill>
                <a:effectLst/>
                <a:latin typeface="Arial" charset="0"/>
                <a:ea typeface="+mn-ea"/>
                <a:cs typeface="Arial" charset="0"/>
              </a:rPr>
              <a:t> Facebook on a </a:t>
            </a:r>
            <a:r>
              <a:rPr lang="de-DE" sz="1200" kern="1200" dirty="0" err="1" smtClean="0">
                <a:solidFill>
                  <a:schemeClr val="tx1"/>
                </a:solidFill>
                <a:effectLst/>
                <a:latin typeface="Arial" charset="0"/>
                <a:ea typeface="+mn-ea"/>
                <a:cs typeface="Arial" charset="0"/>
              </a:rPr>
              <a:t>broad</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scale</a:t>
            </a:r>
            <a:r>
              <a:rPr lang="de-DE" sz="1200" kern="1200" dirty="0" smtClean="0">
                <a:solidFill>
                  <a:schemeClr val="tx1"/>
                </a:solidFill>
                <a:effectLst/>
                <a:latin typeface="Arial" charset="0"/>
                <a:ea typeface="+mn-ea"/>
                <a:cs typeface="Arial" charset="0"/>
              </a:rPr>
              <a:t> so </a:t>
            </a:r>
            <a:r>
              <a:rPr lang="de-DE" sz="1200" kern="1200" dirty="0" err="1" smtClean="0">
                <a:solidFill>
                  <a:schemeClr val="tx1"/>
                </a:solidFill>
                <a:effectLst/>
                <a:latin typeface="Arial" charset="0"/>
                <a:ea typeface="+mn-ea"/>
                <a:cs typeface="Arial" charset="0"/>
              </a:rPr>
              <a:t>their</a:t>
            </a:r>
            <a:r>
              <a:rPr lang="de-DE" sz="1200" kern="1200" dirty="0" smtClean="0">
                <a:solidFill>
                  <a:schemeClr val="tx1"/>
                </a:solidFill>
                <a:effectLst/>
                <a:latin typeface="Arial" charset="0"/>
                <a:ea typeface="+mn-ea"/>
                <a:cs typeface="Arial" charset="0"/>
              </a:rPr>
              <a:t> strong </a:t>
            </a:r>
            <a:r>
              <a:rPr lang="de-DE" sz="1200" kern="1200" dirty="0" err="1" smtClean="0">
                <a:solidFill>
                  <a:schemeClr val="tx1"/>
                </a:solidFill>
                <a:effectLst/>
                <a:latin typeface="Arial" charset="0"/>
                <a:ea typeface="+mn-ea"/>
                <a:cs typeface="Arial" charset="0"/>
              </a:rPr>
              <a:t>impulses</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resulted</a:t>
            </a:r>
            <a:r>
              <a:rPr lang="de-DE" sz="1200" kern="1200" dirty="0" smtClean="0">
                <a:solidFill>
                  <a:schemeClr val="tx1"/>
                </a:solidFill>
                <a:effectLst/>
                <a:latin typeface="Arial" charset="0"/>
                <a:ea typeface="+mn-ea"/>
                <a:cs typeface="Arial" charset="0"/>
              </a:rPr>
              <a:t> in the </a:t>
            </a:r>
            <a:r>
              <a:rPr lang="de-DE" sz="1200" kern="1200" dirty="0" err="1" smtClean="0">
                <a:solidFill>
                  <a:schemeClr val="tx1"/>
                </a:solidFill>
                <a:effectLst/>
                <a:latin typeface="Arial" charset="0"/>
                <a:ea typeface="+mn-ea"/>
                <a:cs typeface="Arial" charset="0"/>
              </a:rPr>
              <a:t>overthrow</a:t>
            </a:r>
            <a:r>
              <a:rPr lang="de-DE" sz="1200" kern="1200" baseline="0" dirty="0" smtClean="0">
                <a:solidFill>
                  <a:schemeClr val="tx1"/>
                </a:solidFill>
                <a:effectLst/>
                <a:latin typeface="Arial" charset="0"/>
                <a:ea typeface="+mn-ea"/>
                <a:cs typeface="Arial" charset="0"/>
              </a:rPr>
              <a:t> of</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Egypt‘s</a:t>
            </a:r>
            <a:r>
              <a:rPr lang="de-DE" sz="1200" kern="1200" dirty="0" smtClean="0">
                <a:solidFill>
                  <a:schemeClr val="tx1"/>
                </a:solidFill>
                <a:effectLst/>
                <a:latin typeface="Arial" charset="0"/>
                <a:ea typeface="+mn-ea"/>
                <a:cs typeface="Arial" charset="0"/>
              </a:rPr>
              <a:t> </a:t>
            </a:r>
            <a:r>
              <a:rPr lang="de-DE" sz="1200" kern="1200" dirty="0" err="1" smtClean="0">
                <a:solidFill>
                  <a:schemeClr val="tx1"/>
                </a:solidFill>
                <a:effectLst/>
                <a:latin typeface="Arial" charset="0"/>
                <a:ea typeface="+mn-ea"/>
                <a:cs typeface="Arial" charset="0"/>
              </a:rPr>
              <a:t>president</a:t>
            </a:r>
            <a:r>
              <a:rPr lang="de-DE" sz="1200" kern="1200" baseline="0" dirty="0" smtClean="0">
                <a:solidFill>
                  <a:schemeClr val="tx1"/>
                </a:solidFill>
                <a:effectLst/>
                <a:latin typeface="Arial" charset="0"/>
                <a:ea typeface="+mn-ea"/>
                <a:cs typeface="Arial" charset="0"/>
              </a:rPr>
              <a:t> Mubarak.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64</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baseline="0" dirty="0" smtClean="0">
                <a:solidFill>
                  <a:schemeClr val="tx1"/>
                </a:solidFill>
                <a:effectLst/>
                <a:latin typeface="Arial" charset="0"/>
                <a:ea typeface="+mn-ea"/>
                <a:cs typeface="Arial" charset="0"/>
              </a:rPr>
              <a:t>After </a:t>
            </a:r>
            <a:r>
              <a:rPr lang="de-DE" sz="1200" kern="1200" baseline="0" dirty="0" err="1" smtClean="0">
                <a:solidFill>
                  <a:schemeClr val="tx1"/>
                </a:solidFill>
                <a:effectLst/>
                <a:latin typeface="Arial" charset="0"/>
                <a:ea typeface="+mn-ea"/>
                <a:cs typeface="Arial" charset="0"/>
              </a:rPr>
              <a:t>Tunisia</a:t>
            </a:r>
            <a:r>
              <a:rPr lang="de-DE" sz="1200" kern="1200" baseline="0" dirty="0" smtClean="0">
                <a:solidFill>
                  <a:schemeClr val="tx1"/>
                </a:solidFill>
                <a:effectLst/>
                <a:latin typeface="Arial" charset="0"/>
                <a:ea typeface="+mn-ea"/>
                <a:cs typeface="Arial" charset="0"/>
              </a:rPr>
              <a:t>, </a:t>
            </a:r>
            <a:r>
              <a:rPr lang="fr-FR" sz="1200" i="0" kern="1200" baseline="0" dirty="0" err="1" smtClean="0">
                <a:solidFill>
                  <a:schemeClr val="tx1"/>
                </a:solidFill>
                <a:effectLst/>
                <a:latin typeface="Arial" charset="0"/>
                <a:ea typeface="+mn-ea"/>
                <a:cs typeface="Arial" charset="0"/>
              </a:rPr>
              <a:t>Egypt</a:t>
            </a:r>
            <a:r>
              <a:rPr lang="fr-FR" sz="1200" i="0" baseline="0" dirty="0" smtClean="0"/>
              <a:t> </a:t>
            </a:r>
            <a:r>
              <a:rPr lang="fr-FR" sz="1200" i="0" baseline="0" dirty="0" err="1" smtClean="0"/>
              <a:t>was</a:t>
            </a:r>
            <a:r>
              <a:rPr lang="fr-FR" sz="1200" i="0" baseline="0" dirty="0" smtClean="0"/>
              <a:t> the second country in </a:t>
            </a:r>
            <a:r>
              <a:rPr lang="fr-FR" sz="1200" i="0" baseline="0" dirty="0" err="1" smtClean="0"/>
              <a:t>which</a:t>
            </a:r>
            <a:r>
              <a:rPr lang="fr-FR" sz="1200" i="0" baseline="0" dirty="0" smtClean="0"/>
              <a:t> the </a:t>
            </a:r>
            <a:r>
              <a:rPr lang="fr-FR" sz="1200" i="0" baseline="0" dirty="0" err="1" smtClean="0"/>
              <a:t>presidency</a:t>
            </a:r>
            <a:r>
              <a:rPr lang="fr-FR" sz="1200" i="0" baseline="0" dirty="0" smtClean="0"/>
              <a:t> of a </a:t>
            </a:r>
            <a:r>
              <a:rPr lang="fr-FR" sz="1200" i="0" baseline="0" dirty="0" err="1" smtClean="0"/>
              <a:t>dicatator</a:t>
            </a:r>
            <a:r>
              <a:rPr lang="fr-FR" sz="1200" i="0" baseline="0" dirty="0" smtClean="0"/>
              <a:t> </a:t>
            </a:r>
            <a:r>
              <a:rPr lang="fr-FR" sz="1200" i="0" baseline="0" dirty="0" err="1" smtClean="0"/>
              <a:t>was</a:t>
            </a:r>
            <a:r>
              <a:rPr lang="fr-FR" sz="1200" i="0" baseline="0" dirty="0" smtClean="0"/>
              <a:t> </a:t>
            </a:r>
            <a:r>
              <a:rPr lang="fr-FR" sz="1200" i="0" baseline="0" dirty="0" err="1" smtClean="0"/>
              <a:t>ended</a:t>
            </a:r>
            <a:r>
              <a:rPr lang="fr-FR" sz="1200" i="0" baseline="0" dirty="0" smtClean="0"/>
              <a:t> by </a:t>
            </a:r>
            <a:r>
              <a:rPr lang="fr-FR" sz="1200" i="0" baseline="0" dirty="0" err="1" smtClean="0"/>
              <a:t>nonviolent</a:t>
            </a:r>
            <a:r>
              <a:rPr lang="fr-FR" sz="1200" i="0" baseline="0" dirty="0" smtClean="0"/>
              <a:t> </a:t>
            </a:r>
            <a:r>
              <a:rPr lang="fr-FR" sz="1200" i="0" baseline="0" dirty="0" err="1" smtClean="0"/>
              <a:t>means</a:t>
            </a:r>
            <a:r>
              <a:rPr lang="fr-FR" sz="1200" i="0" baseline="0" dirty="0" smtClean="0"/>
              <a:t> in 2011. </a:t>
            </a:r>
            <a:r>
              <a:rPr lang="fr-FR" sz="1200" i="0" baseline="0" dirty="0" err="1" smtClean="0"/>
              <a:t>These</a:t>
            </a:r>
            <a:r>
              <a:rPr lang="fr-FR" sz="1200" i="0" baseline="0" dirty="0" smtClean="0"/>
              <a:t> </a:t>
            </a:r>
            <a:r>
              <a:rPr lang="fr-FR" sz="1200" i="0" baseline="0" dirty="0" err="1" smtClean="0"/>
              <a:t>events</a:t>
            </a:r>
            <a:r>
              <a:rPr lang="fr-FR" sz="1200" i="0" baseline="0" dirty="0" smtClean="0"/>
              <a:t> </a:t>
            </a:r>
            <a:r>
              <a:rPr lang="fr-FR" sz="1200" i="0" baseline="0" dirty="0" err="1" smtClean="0"/>
              <a:t>took</a:t>
            </a:r>
            <a:r>
              <a:rPr lang="fr-FR" sz="1200" i="0" baseline="0" dirty="0" smtClean="0"/>
              <a:t> the </a:t>
            </a:r>
            <a:r>
              <a:rPr lang="fr-FR" sz="1200" i="0" baseline="0" dirty="0" err="1" smtClean="0"/>
              <a:t>whole</a:t>
            </a:r>
            <a:r>
              <a:rPr lang="fr-FR" sz="1200" i="0" baseline="0" dirty="0" smtClean="0"/>
              <a:t> world by surprise.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65</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i="0" baseline="0" dirty="0" err="1" smtClean="0"/>
              <a:t>These</a:t>
            </a:r>
            <a:r>
              <a:rPr lang="fr-FR" sz="1200" i="0" baseline="0" dirty="0" smtClean="0"/>
              <a:t> </a:t>
            </a:r>
            <a:r>
              <a:rPr lang="fr-FR" sz="1200" i="0" baseline="0" dirty="0" err="1" smtClean="0"/>
              <a:t>uprisings</a:t>
            </a:r>
            <a:r>
              <a:rPr lang="fr-FR" sz="1200" i="0" baseline="0" dirty="0" smtClean="0"/>
              <a:t> and </a:t>
            </a:r>
            <a:r>
              <a:rPr lang="fr-FR" sz="1200" i="0" baseline="0" dirty="0" err="1" smtClean="0"/>
              <a:t>others</a:t>
            </a:r>
            <a:r>
              <a:rPr lang="fr-FR" sz="1200" i="0" baseline="0" dirty="0" smtClean="0"/>
              <a:t> </a:t>
            </a:r>
            <a:r>
              <a:rPr lang="fr-FR" sz="1200" i="0" baseline="0" dirty="0" err="1" smtClean="0"/>
              <a:t>inspired</a:t>
            </a:r>
            <a:r>
              <a:rPr lang="fr-FR" sz="1200" i="0" baseline="0" dirty="0" smtClean="0"/>
              <a:t> by </a:t>
            </a:r>
            <a:r>
              <a:rPr lang="fr-FR" sz="1200" i="0" baseline="0" dirty="0" err="1" smtClean="0"/>
              <a:t>them</a:t>
            </a:r>
            <a:r>
              <a:rPr lang="fr-FR" sz="1200" i="0" baseline="0" dirty="0" smtClean="0"/>
              <a:t> in </a:t>
            </a:r>
            <a:r>
              <a:rPr lang="fr-FR" sz="1200" i="0" baseline="0" dirty="0" err="1" smtClean="0"/>
              <a:t>other</a:t>
            </a:r>
            <a:r>
              <a:rPr lang="fr-FR" sz="1200" i="0" baseline="0" dirty="0" smtClean="0"/>
              <a:t> </a:t>
            </a:r>
            <a:r>
              <a:rPr lang="fr-FR" sz="1200" i="0" baseline="0" dirty="0" err="1" smtClean="0"/>
              <a:t>Arab</a:t>
            </a:r>
            <a:r>
              <a:rPr lang="fr-FR" sz="1200" i="0" baseline="0" dirty="0" smtClean="0"/>
              <a:t> countries </a:t>
            </a:r>
            <a:r>
              <a:rPr lang="fr-FR" sz="1200" i="0" baseline="0" dirty="0" err="1" smtClean="0"/>
              <a:t>were</a:t>
            </a:r>
            <a:r>
              <a:rPr lang="fr-FR" sz="1200" i="0" baseline="0" dirty="0" smtClean="0"/>
              <a:t> </a:t>
            </a:r>
            <a:r>
              <a:rPr lang="fr-FR" sz="1200" i="0" baseline="0" dirty="0" err="1" smtClean="0"/>
              <a:t>called</a:t>
            </a:r>
            <a:r>
              <a:rPr lang="fr-FR" sz="1200" i="0" baseline="0" dirty="0" smtClean="0"/>
              <a:t> the </a:t>
            </a:r>
            <a:r>
              <a:rPr lang="fr-FR" sz="1200" i="0" baseline="0" dirty="0" err="1" smtClean="0"/>
              <a:t>Arab</a:t>
            </a:r>
            <a:r>
              <a:rPr lang="fr-FR" sz="1200" i="0" baseline="0" dirty="0" smtClean="0"/>
              <a:t> </a:t>
            </a:r>
            <a:r>
              <a:rPr lang="fr-FR" sz="1200" i="0" baseline="0" dirty="0" err="1" smtClean="0"/>
              <a:t>spring</a:t>
            </a:r>
            <a:r>
              <a:rPr lang="fr-FR" sz="1200" i="0" baseline="0" dirty="0" smtClean="0"/>
              <a:t>. </a:t>
            </a:r>
            <a:endParaRPr lang="de-DE" sz="1200" i="0" dirty="0" smtClean="0"/>
          </a:p>
          <a:p>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66</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i="0" dirty="0" smtClean="0"/>
              <a:t>Things </a:t>
            </a:r>
            <a:r>
              <a:rPr lang="de-DE" sz="1200" i="0" baseline="0" dirty="0" err="1" smtClean="0"/>
              <a:t>developed</a:t>
            </a:r>
            <a:r>
              <a:rPr lang="de-DE" sz="1200" i="0" baseline="0" dirty="0" smtClean="0"/>
              <a:t> </a:t>
            </a:r>
            <a:r>
              <a:rPr lang="de-DE" sz="1200" i="0" dirty="0" smtClean="0"/>
              <a:t>in </a:t>
            </a:r>
            <a:r>
              <a:rPr lang="de-DE" sz="1200" i="0" dirty="0" err="1" smtClean="0"/>
              <a:t>these</a:t>
            </a:r>
            <a:r>
              <a:rPr lang="de-DE" sz="1200" i="0" dirty="0" smtClean="0"/>
              <a:t> countries in </a:t>
            </a:r>
            <a:r>
              <a:rPr lang="de-DE" sz="1200" i="0" dirty="0" err="1" smtClean="0"/>
              <a:t>very</a:t>
            </a:r>
            <a:r>
              <a:rPr lang="de-DE" sz="1200" i="0" dirty="0" smtClean="0"/>
              <a:t> different </a:t>
            </a:r>
            <a:r>
              <a:rPr lang="de-DE" sz="1200" i="0" dirty="0" err="1" smtClean="0"/>
              <a:t>ways</a:t>
            </a:r>
            <a:r>
              <a:rPr lang="de-DE" sz="1200" i="0" dirty="0" smtClean="0"/>
              <a:t>.</a:t>
            </a:r>
            <a:r>
              <a:rPr lang="de-DE" sz="1200" i="0" baseline="0" dirty="0" smtClean="0"/>
              <a:t> </a:t>
            </a:r>
            <a:r>
              <a:rPr lang="de-DE" sz="1200" i="0" dirty="0" err="1" smtClean="0"/>
              <a:t>We</a:t>
            </a:r>
            <a:r>
              <a:rPr lang="de-DE" sz="1200" i="0" dirty="0" smtClean="0"/>
              <a:t> </a:t>
            </a:r>
            <a:r>
              <a:rPr lang="de-DE" sz="1200" i="0" baseline="0" dirty="0" err="1" smtClean="0"/>
              <a:t>can</a:t>
            </a:r>
            <a:r>
              <a:rPr lang="de-DE" sz="1200" i="0" baseline="0" dirty="0" smtClean="0"/>
              <a:t> </a:t>
            </a:r>
            <a:r>
              <a:rPr lang="de-DE" sz="1200" i="0" baseline="0" dirty="0" err="1" smtClean="0"/>
              <a:t>learn</a:t>
            </a:r>
            <a:r>
              <a:rPr lang="de-DE" sz="1200" i="0" baseline="0" dirty="0" smtClean="0"/>
              <a:t> </a:t>
            </a:r>
            <a:r>
              <a:rPr lang="de-DE" sz="1200" i="0" baseline="0" dirty="0" err="1" smtClean="0"/>
              <a:t>from</a:t>
            </a:r>
            <a:r>
              <a:rPr lang="de-DE" sz="1200" i="0" baseline="0" dirty="0" smtClean="0"/>
              <a:t> </a:t>
            </a:r>
            <a:r>
              <a:rPr lang="de-DE" sz="1200" i="0" baseline="0" dirty="0" err="1" smtClean="0"/>
              <a:t>these</a:t>
            </a:r>
            <a:r>
              <a:rPr lang="de-DE" sz="1200" i="0" baseline="0" dirty="0" smtClean="0"/>
              <a:t> </a:t>
            </a:r>
            <a:r>
              <a:rPr lang="de-DE" sz="1200" i="0" baseline="0" dirty="0" err="1" smtClean="0"/>
              <a:t>differences</a:t>
            </a:r>
            <a:r>
              <a:rPr lang="de-DE" sz="1200" i="0" baseline="0" dirty="0" smtClean="0"/>
              <a:t>: </a:t>
            </a:r>
            <a:endParaRPr lang="de-DE" sz="1200" i="0" dirty="0" smtClean="0"/>
          </a:p>
          <a:p>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67</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i="0" baseline="0" dirty="0" smtClean="0"/>
              <a:t>In </a:t>
            </a:r>
            <a:r>
              <a:rPr lang="de-DE" sz="1200" i="0" baseline="0" dirty="0" err="1" smtClean="0"/>
              <a:t>Tunisia</a:t>
            </a:r>
            <a:r>
              <a:rPr lang="de-DE" sz="1200" i="0" baseline="0" dirty="0" smtClean="0"/>
              <a:t> the </a:t>
            </a:r>
            <a:r>
              <a:rPr lang="de-DE" sz="1200" i="0" baseline="0" dirty="0" err="1" smtClean="0"/>
              <a:t>uprising</a:t>
            </a:r>
            <a:r>
              <a:rPr lang="de-DE" sz="1200" i="0" baseline="0" dirty="0" smtClean="0"/>
              <a:t> was </a:t>
            </a:r>
            <a:r>
              <a:rPr lang="de-DE" sz="1200" i="0" baseline="0" dirty="0" err="1" smtClean="0"/>
              <a:t>triggered</a:t>
            </a:r>
            <a:r>
              <a:rPr lang="de-DE" sz="1200" i="0" baseline="0" dirty="0" smtClean="0"/>
              <a:t> </a:t>
            </a:r>
            <a:r>
              <a:rPr lang="de-DE" sz="1200" i="0" baseline="0" dirty="0" err="1" smtClean="0"/>
              <a:t>by</a:t>
            </a:r>
            <a:r>
              <a:rPr lang="de-DE" sz="1200" i="0" baseline="0" dirty="0" smtClean="0"/>
              <a:t> the </a:t>
            </a:r>
            <a:r>
              <a:rPr lang="de-DE" sz="1200" i="0" baseline="0" dirty="0" err="1" smtClean="0"/>
              <a:t>self-immolation</a:t>
            </a:r>
            <a:r>
              <a:rPr lang="de-DE" sz="1200" i="0" baseline="0" dirty="0" smtClean="0"/>
              <a:t> of a </a:t>
            </a:r>
            <a:r>
              <a:rPr lang="de-DE" sz="1200" i="0" baseline="0" dirty="0" err="1" smtClean="0"/>
              <a:t>young</a:t>
            </a:r>
            <a:r>
              <a:rPr lang="de-DE" sz="1200" i="0" baseline="0" dirty="0" smtClean="0"/>
              <a:t> man. The </a:t>
            </a:r>
            <a:r>
              <a:rPr lang="de-DE" sz="1200" i="0" baseline="0" dirty="0" err="1" smtClean="0"/>
              <a:t>president</a:t>
            </a:r>
            <a:r>
              <a:rPr lang="de-DE" sz="1200" i="0" baseline="0" dirty="0" smtClean="0"/>
              <a:t>, Ben Ali, was </a:t>
            </a:r>
            <a:r>
              <a:rPr lang="de-DE" sz="1200" i="0" baseline="0" dirty="0" err="1" smtClean="0"/>
              <a:t>abroad</a:t>
            </a:r>
            <a:r>
              <a:rPr lang="de-DE" sz="1200" i="0" baseline="0" dirty="0" smtClean="0"/>
              <a:t> at the time. He </a:t>
            </a:r>
            <a:r>
              <a:rPr lang="de-DE" sz="1200" i="0" baseline="0" dirty="0" err="1" smtClean="0"/>
              <a:t>did</a:t>
            </a:r>
            <a:r>
              <a:rPr lang="de-DE" sz="1200" i="0" baseline="0" dirty="0" smtClean="0"/>
              <a:t> not </a:t>
            </a:r>
            <a:r>
              <a:rPr lang="de-DE" sz="1200" i="0" baseline="0" dirty="0" err="1" smtClean="0"/>
              <a:t>dare</a:t>
            </a:r>
            <a:r>
              <a:rPr lang="de-DE" sz="1200" i="0" baseline="0" dirty="0" smtClean="0"/>
              <a:t> to </a:t>
            </a:r>
            <a:r>
              <a:rPr lang="de-DE" sz="1200" i="0" baseline="0" dirty="0" err="1" smtClean="0"/>
              <a:t>return</a:t>
            </a:r>
            <a:r>
              <a:rPr lang="de-DE" sz="1200" i="0" baseline="0" dirty="0" smtClean="0"/>
              <a:t> </a:t>
            </a:r>
            <a:r>
              <a:rPr lang="de-DE" sz="1200" i="0" baseline="0" dirty="0" err="1" smtClean="0"/>
              <a:t>home</a:t>
            </a:r>
            <a:r>
              <a:rPr lang="de-DE" sz="1200" i="0" baseline="0" dirty="0" smtClean="0"/>
              <a:t>.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68</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baseline="0" dirty="0" err="1" smtClean="0"/>
              <a:t>That</a:t>
            </a:r>
            <a:r>
              <a:rPr lang="de-DE" sz="1200" i="0" baseline="0" dirty="0" smtClean="0"/>
              <a:t> was the </a:t>
            </a:r>
            <a:r>
              <a:rPr lang="de-DE" sz="1200" i="0" baseline="0" dirty="0" err="1" smtClean="0"/>
              <a:t>first</a:t>
            </a:r>
            <a:r>
              <a:rPr lang="de-DE" sz="1200" i="0" baseline="0" dirty="0" smtClean="0"/>
              <a:t> quick </a:t>
            </a:r>
            <a:r>
              <a:rPr lang="de-DE" sz="1200" i="0" baseline="0" dirty="0" err="1" smtClean="0"/>
              <a:t>success</a:t>
            </a:r>
            <a:r>
              <a:rPr lang="de-DE" sz="1200" i="0" baseline="0" dirty="0" smtClean="0"/>
              <a:t> of the </a:t>
            </a:r>
            <a:r>
              <a:rPr lang="de-DE" sz="1200" i="0" baseline="0" dirty="0" err="1" smtClean="0"/>
              <a:t>movement</a:t>
            </a:r>
            <a:r>
              <a:rPr lang="de-DE" sz="1200" i="0" baseline="0" dirty="0" smtClean="0"/>
              <a:t>. </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69</a:t>
            </a:fld>
            <a:endParaRPr lang="de-DE"/>
          </a:p>
        </p:txBody>
      </p:sp>
    </p:spTree>
    <p:extLst>
      <p:ext uri="{BB962C8B-B14F-4D97-AF65-F5344CB8AC3E}">
        <p14:creationId xmlns:p14="http://schemas.microsoft.com/office/powerpoint/2010/main" val="161626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576">
              <a:defRPr/>
            </a:pPr>
            <a:r>
              <a:rPr lang="en-US" dirty="0" smtClean="0"/>
              <a:t>But </a:t>
            </a:r>
            <a:r>
              <a:rPr lang="en-US" b="1" dirty="0" smtClean="0"/>
              <a:t>you</a:t>
            </a:r>
            <a:r>
              <a:rPr lang="en-US" dirty="0" smtClean="0"/>
              <a:t> know much more about it than I do. So let me tell you what is going on currently in my own home town, </a:t>
            </a:r>
            <a:r>
              <a:rPr lang="en-US" dirty="0" smtClean="0"/>
              <a:t>Essen, Germany.</a:t>
            </a:r>
            <a:endParaRPr lang="en-US"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baseline="0" dirty="0" smtClean="0"/>
              <a:t>Today, 9 </a:t>
            </a:r>
            <a:r>
              <a:rPr lang="de-DE" sz="1200" i="0" baseline="0" dirty="0" err="1" smtClean="0"/>
              <a:t>years</a:t>
            </a:r>
            <a:r>
              <a:rPr lang="de-DE" sz="1200" i="0" baseline="0" dirty="0" smtClean="0"/>
              <a:t> </a:t>
            </a:r>
            <a:r>
              <a:rPr lang="de-DE" sz="1200" i="0" baseline="0" dirty="0" err="1" smtClean="0"/>
              <a:t>later</a:t>
            </a:r>
            <a:r>
              <a:rPr lang="de-DE" sz="1200" i="0" baseline="0" dirty="0" smtClean="0"/>
              <a:t>, the </a:t>
            </a:r>
            <a:r>
              <a:rPr lang="de-DE" sz="1200" i="0" baseline="0" dirty="0" err="1" smtClean="0"/>
              <a:t>achievements</a:t>
            </a:r>
            <a:r>
              <a:rPr lang="de-DE" sz="1200" i="0" baseline="0" dirty="0" smtClean="0"/>
              <a:t> of the </a:t>
            </a:r>
            <a:r>
              <a:rPr lang="de-DE" sz="1200" i="0" baseline="0" dirty="0" err="1" smtClean="0"/>
              <a:t>revolution</a:t>
            </a:r>
            <a:r>
              <a:rPr lang="de-DE" sz="1200" i="0" baseline="0" dirty="0" smtClean="0"/>
              <a:t> in </a:t>
            </a:r>
            <a:r>
              <a:rPr lang="de-DE" sz="1200" i="0" baseline="0" dirty="0" err="1" smtClean="0"/>
              <a:t>Tunisia</a:t>
            </a:r>
            <a:r>
              <a:rPr lang="de-DE" sz="1200" i="0" baseline="0" dirty="0" smtClean="0"/>
              <a:t> </a:t>
            </a:r>
            <a:r>
              <a:rPr lang="de-DE" sz="1200" i="0" baseline="0" dirty="0" err="1" smtClean="0"/>
              <a:t>have</a:t>
            </a:r>
            <a:r>
              <a:rPr lang="de-DE" sz="1200" i="0" baseline="0" dirty="0" smtClean="0"/>
              <a:t> </a:t>
            </a:r>
            <a:r>
              <a:rPr lang="de-DE" sz="1200" i="0" baseline="0" dirty="0" err="1" smtClean="0"/>
              <a:t>been</a:t>
            </a:r>
            <a:r>
              <a:rPr lang="de-DE" sz="1200" i="0" baseline="0" dirty="0" smtClean="0"/>
              <a:t> </a:t>
            </a:r>
            <a:r>
              <a:rPr lang="de-DE" sz="1200" i="0" baseline="0" dirty="0" err="1" smtClean="0"/>
              <a:t>much</a:t>
            </a:r>
            <a:r>
              <a:rPr lang="de-DE" sz="1200" i="0" baseline="0" dirty="0" smtClean="0"/>
              <a:t> </a:t>
            </a:r>
            <a:r>
              <a:rPr lang="de-DE" sz="1200" i="0" baseline="0" dirty="0" err="1" smtClean="0"/>
              <a:t>better</a:t>
            </a:r>
            <a:r>
              <a:rPr lang="de-DE" sz="1200" i="0" baseline="0" dirty="0" smtClean="0"/>
              <a:t> </a:t>
            </a:r>
            <a:r>
              <a:rPr lang="de-DE" sz="1200" i="0" baseline="0" dirty="0" err="1" smtClean="0"/>
              <a:t>maintained</a:t>
            </a:r>
            <a:r>
              <a:rPr lang="de-DE" sz="1200" i="0" baseline="0" dirty="0" smtClean="0"/>
              <a:t> </a:t>
            </a:r>
            <a:r>
              <a:rPr lang="de-DE" sz="1200" i="0" baseline="0" dirty="0" err="1" smtClean="0"/>
              <a:t>than</a:t>
            </a:r>
            <a:r>
              <a:rPr lang="de-DE" sz="1200" i="0" baseline="0" dirty="0" smtClean="0"/>
              <a:t> in Egypt. Why </a:t>
            </a:r>
            <a:r>
              <a:rPr lang="de-DE" sz="1200" i="0" baseline="0" dirty="0" err="1" smtClean="0"/>
              <a:t>is</a:t>
            </a:r>
            <a:r>
              <a:rPr lang="de-DE" sz="1200" i="0" baseline="0" dirty="0" smtClean="0"/>
              <a:t> </a:t>
            </a:r>
            <a:r>
              <a:rPr lang="de-DE" sz="1200" i="0" baseline="0" dirty="0" err="1" smtClean="0"/>
              <a:t>this</a:t>
            </a:r>
            <a:r>
              <a:rPr lang="de-DE" sz="1200" i="0" baseline="0" dirty="0" smtClean="0"/>
              <a:t>?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70</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baseline="0" dirty="0" err="1" smtClean="0"/>
              <a:t>We</a:t>
            </a:r>
            <a:r>
              <a:rPr lang="de-DE" sz="1200" i="0" baseline="0" dirty="0" smtClean="0"/>
              <a:t> </a:t>
            </a:r>
            <a:r>
              <a:rPr lang="de-DE" sz="1200" i="0" baseline="0" dirty="0" err="1" smtClean="0"/>
              <a:t>can</a:t>
            </a:r>
            <a:r>
              <a:rPr lang="de-DE" sz="1200" i="0" baseline="0" dirty="0" smtClean="0"/>
              <a:t> </a:t>
            </a:r>
            <a:r>
              <a:rPr lang="de-DE" sz="1200" i="0" baseline="0" dirty="0" err="1" smtClean="0"/>
              <a:t>already</a:t>
            </a:r>
            <a:r>
              <a:rPr lang="de-DE" sz="1200" i="0" baseline="0" dirty="0" smtClean="0"/>
              <a:t> </a:t>
            </a:r>
            <a:r>
              <a:rPr lang="de-DE" sz="1200" i="0" baseline="0" dirty="0" err="1" smtClean="0"/>
              <a:t>see</a:t>
            </a:r>
            <a:r>
              <a:rPr lang="de-DE" sz="1200" i="0" baseline="0" dirty="0" smtClean="0"/>
              <a:t> </a:t>
            </a:r>
            <a:r>
              <a:rPr lang="de-DE" sz="1200" i="0" baseline="0" dirty="0" err="1" smtClean="0"/>
              <a:t>this</a:t>
            </a:r>
            <a:r>
              <a:rPr lang="de-DE" sz="1200" i="0" baseline="0" dirty="0" smtClean="0"/>
              <a:t> </a:t>
            </a:r>
            <a:r>
              <a:rPr lang="de-DE" sz="1200" i="0" baseline="0" dirty="0" err="1" smtClean="0"/>
              <a:t>already</a:t>
            </a:r>
            <a:r>
              <a:rPr lang="de-DE" sz="1200" i="0" baseline="0" dirty="0" smtClean="0"/>
              <a:t> at the </a:t>
            </a:r>
            <a:r>
              <a:rPr lang="de-DE" sz="1200" i="0" baseline="0" dirty="0" err="1" smtClean="0"/>
              <a:t>beginning</a:t>
            </a:r>
            <a:r>
              <a:rPr lang="de-DE" sz="1200" i="0" baseline="0" dirty="0" smtClean="0"/>
              <a:t>. </a:t>
            </a:r>
            <a:r>
              <a:rPr lang="de-DE" sz="1200" i="0" baseline="0" dirty="0" err="1" smtClean="0"/>
              <a:t>There</a:t>
            </a:r>
            <a:r>
              <a:rPr lang="de-DE" sz="1200" i="0" baseline="0" dirty="0" smtClean="0"/>
              <a:t> </a:t>
            </a:r>
            <a:r>
              <a:rPr lang="de-DE" sz="1200" i="0" baseline="0" dirty="0" err="1" smtClean="0"/>
              <a:t>had</a:t>
            </a:r>
            <a:r>
              <a:rPr lang="de-DE" sz="1200" i="0" baseline="0" dirty="0" smtClean="0"/>
              <a:t> </a:t>
            </a:r>
            <a:r>
              <a:rPr lang="de-DE" sz="1200" i="0" baseline="0" dirty="0" err="1" smtClean="0"/>
              <a:t>long</a:t>
            </a:r>
            <a:r>
              <a:rPr lang="de-DE" sz="1200" i="0" baseline="0" dirty="0" smtClean="0"/>
              <a:t> </a:t>
            </a:r>
            <a:r>
              <a:rPr lang="de-DE" sz="1200" i="0" baseline="0" dirty="0" err="1" smtClean="0"/>
              <a:t>been</a:t>
            </a:r>
            <a:r>
              <a:rPr lang="de-DE" sz="1200" i="0" baseline="0" dirty="0" smtClean="0"/>
              <a:t> a </a:t>
            </a:r>
            <a:r>
              <a:rPr lang="de-DE" sz="1200" i="0" baseline="0" dirty="0" err="1" smtClean="0"/>
              <a:t>well</a:t>
            </a:r>
            <a:r>
              <a:rPr lang="de-DE" sz="1200" i="0" baseline="0" dirty="0" smtClean="0"/>
              <a:t> </a:t>
            </a:r>
            <a:r>
              <a:rPr lang="de-DE" sz="1200" i="0" baseline="0" dirty="0" err="1" smtClean="0"/>
              <a:t>developed</a:t>
            </a:r>
            <a:r>
              <a:rPr lang="de-DE" sz="1200" i="0" baseline="0" dirty="0" smtClean="0"/>
              <a:t> </a:t>
            </a:r>
            <a:r>
              <a:rPr lang="de-DE" sz="1200" i="0" baseline="0" dirty="0" err="1" smtClean="0"/>
              <a:t>civil</a:t>
            </a:r>
            <a:r>
              <a:rPr lang="de-DE" sz="1200" i="0" baseline="0" dirty="0" smtClean="0"/>
              <a:t> </a:t>
            </a:r>
            <a:r>
              <a:rPr lang="de-DE" sz="1200" i="0" baseline="0" dirty="0" err="1" smtClean="0"/>
              <a:t>society</a:t>
            </a:r>
            <a:r>
              <a:rPr lang="de-DE" sz="1200" i="0" baseline="0" dirty="0" smtClean="0"/>
              <a:t> in </a:t>
            </a:r>
            <a:r>
              <a:rPr lang="de-DE" sz="1200" i="0" baseline="0" dirty="0" err="1" smtClean="0"/>
              <a:t>Tunisia</a:t>
            </a:r>
            <a:r>
              <a:rPr lang="de-DE" sz="1200" i="0" baseline="0" dirty="0" smtClean="0"/>
              <a:t>. A </a:t>
            </a:r>
            <a:r>
              <a:rPr lang="de-DE" sz="1200" i="0" baseline="0" dirty="0" err="1" smtClean="0"/>
              <a:t>lot</a:t>
            </a:r>
            <a:r>
              <a:rPr lang="de-DE" sz="1200" i="0" baseline="0" dirty="0" smtClean="0"/>
              <a:t> of </a:t>
            </a:r>
            <a:r>
              <a:rPr lang="de-DE" sz="1200" i="0" baseline="0" dirty="0" err="1" smtClean="0"/>
              <a:t>groups</a:t>
            </a:r>
            <a:r>
              <a:rPr lang="de-DE" sz="1200" i="0" baseline="0" dirty="0" smtClean="0"/>
              <a:t> </a:t>
            </a:r>
            <a:r>
              <a:rPr lang="de-DE" sz="1200" i="0" baseline="0" dirty="0" err="1" smtClean="0"/>
              <a:t>and</a:t>
            </a:r>
            <a:r>
              <a:rPr lang="de-DE" sz="1200" i="0" baseline="0" dirty="0" smtClean="0"/>
              <a:t> </a:t>
            </a:r>
            <a:r>
              <a:rPr lang="de-DE" sz="1200" i="0" baseline="0" dirty="0" err="1" smtClean="0"/>
              <a:t>several</a:t>
            </a:r>
            <a:r>
              <a:rPr lang="de-DE" sz="1200" i="0" baseline="0" dirty="0" smtClean="0"/>
              <a:t> </a:t>
            </a:r>
            <a:r>
              <a:rPr lang="de-DE" sz="1200" i="0" baseline="0" dirty="0" err="1" smtClean="0"/>
              <a:t>political</a:t>
            </a:r>
            <a:r>
              <a:rPr lang="de-DE" sz="1200" i="0" baseline="0" dirty="0" smtClean="0"/>
              <a:t> </a:t>
            </a:r>
            <a:r>
              <a:rPr lang="de-DE" sz="1200" i="0" baseline="0" dirty="0" err="1" smtClean="0"/>
              <a:t>parties</a:t>
            </a:r>
            <a:r>
              <a:rPr lang="de-DE" sz="1200" i="0" baseline="0" dirty="0" smtClean="0"/>
              <a:t> </a:t>
            </a:r>
            <a:r>
              <a:rPr lang="de-DE" sz="1200" i="0" baseline="0" dirty="0" err="1" smtClean="0"/>
              <a:t>were</a:t>
            </a:r>
            <a:r>
              <a:rPr lang="de-DE" sz="1200" i="0" baseline="0" dirty="0" smtClean="0"/>
              <a:t> </a:t>
            </a:r>
            <a:r>
              <a:rPr lang="de-DE" sz="1200" i="0" baseline="0" dirty="0" err="1" smtClean="0"/>
              <a:t>well</a:t>
            </a:r>
            <a:r>
              <a:rPr lang="de-DE" sz="1200" i="0" baseline="0" dirty="0" smtClean="0"/>
              <a:t> </a:t>
            </a:r>
            <a:r>
              <a:rPr lang="de-DE" sz="1200" i="0" baseline="0" dirty="0" err="1" smtClean="0"/>
              <a:t>aware</a:t>
            </a:r>
            <a:r>
              <a:rPr lang="de-DE" sz="1200" i="0" baseline="0" dirty="0" smtClean="0"/>
              <a:t> at the </a:t>
            </a:r>
            <a:r>
              <a:rPr lang="de-DE" sz="1200" i="0" baseline="0" dirty="0" err="1" smtClean="0"/>
              <a:t>political</a:t>
            </a:r>
            <a:r>
              <a:rPr lang="de-DE" sz="1200" i="0" baseline="0" dirty="0" smtClean="0"/>
              <a:t> </a:t>
            </a:r>
            <a:r>
              <a:rPr lang="de-DE" sz="1200" i="0" baseline="0" dirty="0" err="1" smtClean="0"/>
              <a:t>events</a:t>
            </a:r>
            <a:r>
              <a:rPr lang="de-DE" sz="1200" i="0" baseline="0" dirty="0" smtClean="0"/>
              <a:t>. </a:t>
            </a:r>
            <a:r>
              <a:rPr lang="de-DE" sz="1200" i="0" baseline="0" dirty="0" err="1" smtClean="0"/>
              <a:t>Many</a:t>
            </a:r>
            <a:r>
              <a:rPr lang="de-DE" sz="1200" i="0" baseline="0" dirty="0" smtClean="0"/>
              <a:t> </a:t>
            </a:r>
            <a:r>
              <a:rPr lang="de-DE" sz="1200" i="0" baseline="0" dirty="0" err="1" smtClean="0"/>
              <a:t>people</a:t>
            </a:r>
            <a:r>
              <a:rPr lang="de-DE" sz="1200" i="0" baseline="0" dirty="0" smtClean="0"/>
              <a:t> </a:t>
            </a:r>
            <a:r>
              <a:rPr lang="de-DE" sz="1200" i="0" baseline="0" dirty="0" err="1" smtClean="0"/>
              <a:t>are</a:t>
            </a:r>
            <a:r>
              <a:rPr lang="de-DE" sz="1200" i="0" baseline="0" dirty="0" smtClean="0"/>
              <a:t> </a:t>
            </a:r>
            <a:r>
              <a:rPr lang="de-DE" sz="1200" i="0" baseline="0" dirty="0" err="1" smtClean="0"/>
              <a:t>used</a:t>
            </a:r>
            <a:r>
              <a:rPr lang="de-DE" sz="1200" i="0" baseline="0" dirty="0" smtClean="0"/>
              <a:t> to </a:t>
            </a:r>
            <a:r>
              <a:rPr lang="de-DE" sz="1200" i="0" baseline="0" dirty="0" err="1" smtClean="0"/>
              <a:t>demonstrating</a:t>
            </a:r>
            <a:r>
              <a:rPr lang="de-DE" sz="1200" i="0" baseline="0" dirty="0" smtClean="0"/>
              <a:t> </a:t>
            </a:r>
            <a:r>
              <a:rPr lang="de-DE" sz="1200" i="0" baseline="0" dirty="0" err="1" smtClean="0"/>
              <a:t>and</a:t>
            </a:r>
            <a:r>
              <a:rPr lang="de-DE" sz="1200" i="0" baseline="0" dirty="0" smtClean="0"/>
              <a:t> </a:t>
            </a:r>
            <a:r>
              <a:rPr lang="de-DE" sz="1200" i="0" baseline="0" dirty="0" err="1" smtClean="0"/>
              <a:t>they</a:t>
            </a:r>
            <a:r>
              <a:rPr lang="de-DE" sz="1200" i="0" baseline="0" dirty="0" smtClean="0"/>
              <a:t> </a:t>
            </a:r>
            <a:r>
              <a:rPr lang="de-DE" sz="1200" i="0" baseline="0" dirty="0" err="1" smtClean="0"/>
              <a:t>make</a:t>
            </a:r>
            <a:r>
              <a:rPr lang="de-DE" sz="1200" i="0" baseline="0" dirty="0" smtClean="0"/>
              <a:t> </a:t>
            </a:r>
            <a:r>
              <a:rPr lang="de-DE" sz="1200" i="0" baseline="0" dirty="0" err="1" smtClean="0"/>
              <a:t>their</a:t>
            </a:r>
            <a:r>
              <a:rPr lang="de-DE" sz="1200" i="0" baseline="0" dirty="0" smtClean="0"/>
              <a:t> </a:t>
            </a:r>
            <a:r>
              <a:rPr lang="de-DE" sz="1200" i="0" baseline="0" dirty="0" err="1" smtClean="0"/>
              <a:t>demands</a:t>
            </a:r>
            <a:r>
              <a:rPr lang="de-DE" sz="1200" i="0" baseline="0" dirty="0" smtClean="0"/>
              <a:t> </a:t>
            </a:r>
            <a:r>
              <a:rPr lang="de-DE" sz="1200" i="0" baseline="0" dirty="0" err="1" smtClean="0"/>
              <a:t>openly</a:t>
            </a:r>
            <a:r>
              <a:rPr lang="de-DE" sz="1200" i="0" baseline="0" dirty="0" smtClean="0"/>
              <a:t>. </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71</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i="0" baseline="0" dirty="0" smtClean="0"/>
              <a:t>The </a:t>
            </a:r>
            <a:r>
              <a:rPr lang="de-DE" sz="1200" i="0" baseline="0" dirty="0" err="1" smtClean="0"/>
              <a:t>government</a:t>
            </a:r>
            <a:r>
              <a:rPr lang="de-DE" sz="1200" i="0" baseline="0" dirty="0" smtClean="0"/>
              <a:t> was </a:t>
            </a:r>
            <a:r>
              <a:rPr lang="de-DE" sz="1200" i="0" baseline="0" dirty="0" err="1" smtClean="0"/>
              <a:t>unable</a:t>
            </a:r>
            <a:r>
              <a:rPr lang="de-DE" sz="1200" i="0" baseline="0" dirty="0" smtClean="0"/>
              <a:t> to </a:t>
            </a:r>
            <a:r>
              <a:rPr lang="de-DE" sz="1200" i="0" baseline="0" dirty="0" err="1" smtClean="0"/>
              <a:t>prevent</a:t>
            </a:r>
            <a:r>
              <a:rPr lang="de-DE" sz="1200" i="0" baseline="0" dirty="0" smtClean="0"/>
              <a:t> </a:t>
            </a:r>
            <a:r>
              <a:rPr lang="de-DE" sz="1200" i="0" baseline="0" dirty="0" err="1" smtClean="0"/>
              <a:t>this</a:t>
            </a:r>
            <a:r>
              <a:rPr lang="de-DE" sz="1200" i="0" baseline="0" dirty="0" smtClean="0"/>
              <a:t>, </a:t>
            </a:r>
            <a:r>
              <a:rPr lang="de-DE" sz="1200" i="0" baseline="0" dirty="0" err="1" smtClean="0"/>
              <a:t>beause</a:t>
            </a:r>
            <a:r>
              <a:rPr lang="de-DE" sz="1200" i="0" baseline="0" dirty="0" smtClean="0"/>
              <a:t> the </a:t>
            </a:r>
            <a:r>
              <a:rPr lang="de-DE" sz="1200" i="0" baseline="0" dirty="0" err="1" smtClean="0"/>
              <a:t>demonstrators</a:t>
            </a:r>
            <a:r>
              <a:rPr lang="de-DE" sz="1200" i="0" baseline="0" dirty="0" smtClean="0"/>
              <a:t> </a:t>
            </a:r>
            <a:r>
              <a:rPr lang="de-DE" sz="1200" i="0" baseline="0" dirty="0" err="1" smtClean="0"/>
              <a:t>were</a:t>
            </a:r>
            <a:r>
              <a:rPr lang="de-DE" sz="1200" i="0" baseline="0" dirty="0" smtClean="0"/>
              <a:t> </a:t>
            </a:r>
            <a:r>
              <a:rPr lang="de-DE" sz="1200" i="0" baseline="0" dirty="0" err="1" smtClean="0"/>
              <a:t>and</a:t>
            </a:r>
            <a:r>
              <a:rPr lang="de-DE" sz="1200" i="0" baseline="0" dirty="0" smtClean="0"/>
              <a:t> </a:t>
            </a:r>
            <a:r>
              <a:rPr lang="de-DE" sz="1200" i="0" baseline="0" dirty="0" err="1" smtClean="0"/>
              <a:t>are</a:t>
            </a:r>
            <a:r>
              <a:rPr lang="de-DE" sz="1200" i="0" baseline="0" dirty="0" smtClean="0"/>
              <a:t> </a:t>
            </a:r>
            <a:r>
              <a:rPr lang="de-DE" sz="1200" i="0" baseline="0" dirty="0" err="1" smtClean="0"/>
              <a:t>courageous</a:t>
            </a:r>
            <a:r>
              <a:rPr lang="de-DE" sz="1200" i="0" baseline="0" dirty="0" smtClean="0"/>
              <a:t> </a:t>
            </a:r>
            <a:r>
              <a:rPr lang="de-DE" sz="1200" i="0" baseline="0" dirty="0" err="1" smtClean="0"/>
              <a:t>and</a:t>
            </a:r>
            <a:r>
              <a:rPr lang="de-DE" sz="1200" i="0" baseline="0" dirty="0" smtClean="0"/>
              <a:t> </a:t>
            </a:r>
            <a:r>
              <a:rPr lang="de-DE" sz="1200" i="0" baseline="0" dirty="0" err="1" smtClean="0"/>
              <a:t>they</a:t>
            </a:r>
            <a:r>
              <a:rPr lang="de-DE" sz="1200" i="0" baseline="0" dirty="0" smtClean="0"/>
              <a:t> </a:t>
            </a:r>
            <a:r>
              <a:rPr lang="de-DE" sz="1200" i="0" baseline="0" dirty="0" err="1" smtClean="0"/>
              <a:t>were</a:t>
            </a:r>
            <a:r>
              <a:rPr lang="de-DE" sz="1200" i="0" baseline="0" dirty="0" smtClean="0"/>
              <a:t> so </a:t>
            </a:r>
            <a:r>
              <a:rPr lang="de-DE" sz="1200" i="0" baseline="0" dirty="0" err="1" smtClean="0"/>
              <a:t>many</a:t>
            </a:r>
            <a:r>
              <a:rPr lang="de-DE" sz="1200" i="0" baseline="0" dirty="0" smtClean="0"/>
              <a:t> of </a:t>
            </a:r>
            <a:r>
              <a:rPr lang="de-DE" sz="1200" i="0" baseline="0" dirty="0" err="1" smtClean="0"/>
              <a:t>them</a:t>
            </a:r>
            <a:r>
              <a:rPr lang="de-DE" sz="1200" i="0" baseline="0" dirty="0" smtClean="0"/>
              <a:t>. So, </a:t>
            </a:r>
            <a:r>
              <a:rPr lang="de-DE" sz="1200" i="0" baseline="0" dirty="0" err="1" smtClean="0"/>
              <a:t>they</a:t>
            </a:r>
            <a:r>
              <a:rPr lang="de-DE" sz="1200" i="0" baseline="0" dirty="0" smtClean="0"/>
              <a:t> </a:t>
            </a:r>
            <a:r>
              <a:rPr lang="de-DE" sz="1200" i="0" baseline="0" dirty="0" err="1" smtClean="0"/>
              <a:t>were</a:t>
            </a:r>
            <a:r>
              <a:rPr lang="de-DE" sz="1200" i="0" baseline="0" dirty="0" smtClean="0"/>
              <a:t> strong </a:t>
            </a:r>
            <a:r>
              <a:rPr lang="de-DE" sz="1200" i="0" baseline="0" dirty="0" err="1" smtClean="0"/>
              <a:t>because</a:t>
            </a:r>
            <a:r>
              <a:rPr lang="de-DE" sz="1200" i="0" baseline="0" dirty="0" smtClean="0"/>
              <a:t> of </a:t>
            </a:r>
            <a:r>
              <a:rPr lang="de-DE" sz="1200" i="0" baseline="0" dirty="0" err="1" smtClean="0"/>
              <a:t>their</a:t>
            </a:r>
            <a:r>
              <a:rPr lang="de-DE" sz="1200" i="0" baseline="0" dirty="0" smtClean="0"/>
              <a:t> </a:t>
            </a:r>
            <a:r>
              <a:rPr lang="de-DE" sz="1200" i="0" baseline="0" dirty="0" err="1" smtClean="0"/>
              <a:t>courage</a:t>
            </a:r>
            <a:r>
              <a:rPr lang="de-DE" sz="1200" i="0" baseline="0" dirty="0" smtClean="0"/>
              <a:t> </a:t>
            </a:r>
            <a:r>
              <a:rPr lang="de-DE" sz="1200" i="0" baseline="0" dirty="0" err="1" smtClean="0"/>
              <a:t>and</a:t>
            </a:r>
            <a:r>
              <a:rPr lang="de-DE" sz="1200" i="0" baseline="0" dirty="0" smtClean="0"/>
              <a:t> </a:t>
            </a:r>
            <a:r>
              <a:rPr lang="de-DE" sz="1200" i="0" baseline="0" dirty="0" err="1" smtClean="0"/>
              <a:t>training</a:t>
            </a:r>
            <a:r>
              <a:rPr lang="de-DE" sz="1200" i="0" baseline="0" dirty="0" smtClean="0"/>
              <a:t> in </a:t>
            </a:r>
            <a:r>
              <a:rPr lang="de-DE" sz="1200" i="0" baseline="0" dirty="0" err="1" smtClean="0"/>
              <a:t>civil</a:t>
            </a:r>
            <a:r>
              <a:rPr lang="de-DE" sz="1200" i="0" baseline="0" dirty="0" smtClean="0"/>
              <a:t> </a:t>
            </a:r>
            <a:r>
              <a:rPr lang="de-DE" sz="1200" i="0" baseline="0" dirty="0" err="1" smtClean="0"/>
              <a:t>action</a:t>
            </a:r>
            <a:r>
              <a:rPr lang="de-DE" sz="1200" i="0" baseline="0" dirty="0" smtClean="0"/>
              <a:t>. </a:t>
            </a:r>
            <a:r>
              <a:rPr lang="de-DE" sz="1200" i="0" baseline="0" dirty="0" err="1" smtClean="0"/>
              <a:t>That‘s</a:t>
            </a:r>
            <a:r>
              <a:rPr lang="de-DE" sz="1200" i="0" baseline="0" dirty="0" smtClean="0"/>
              <a:t> </a:t>
            </a:r>
            <a:r>
              <a:rPr lang="de-DE" sz="1200" i="0" baseline="0" dirty="0" err="1" smtClean="0"/>
              <a:t>why</a:t>
            </a:r>
            <a:r>
              <a:rPr lang="de-DE" sz="1200" i="0" baseline="0" dirty="0" smtClean="0"/>
              <a:t> the </a:t>
            </a:r>
            <a:r>
              <a:rPr lang="de-DE" sz="1200" i="0" baseline="0" dirty="0" err="1" smtClean="0"/>
              <a:t>president</a:t>
            </a:r>
            <a:r>
              <a:rPr lang="de-DE" sz="1200" i="0" baseline="0" dirty="0" smtClean="0"/>
              <a:t> </a:t>
            </a:r>
            <a:r>
              <a:rPr lang="de-DE" sz="1200" i="0" baseline="0" dirty="0" err="1" smtClean="0"/>
              <a:t>chose</a:t>
            </a:r>
            <a:r>
              <a:rPr lang="de-DE" sz="1200" i="0" baseline="0" dirty="0" smtClean="0"/>
              <a:t> not to </a:t>
            </a:r>
            <a:r>
              <a:rPr lang="de-DE" sz="1200" i="0" baseline="0" dirty="0" err="1" smtClean="0"/>
              <a:t>return</a:t>
            </a:r>
            <a:r>
              <a:rPr lang="de-DE" sz="1200" i="0" baseline="0" dirty="0" smtClean="0"/>
              <a:t>.</a:t>
            </a:r>
            <a:endParaRPr lang="de-DE" sz="1200" i="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72</a:t>
            </a:fld>
            <a:endParaRPr lang="de-DE"/>
          </a:p>
        </p:txBody>
      </p:sp>
    </p:spTree>
    <p:extLst>
      <p:ext uri="{BB962C8B-B14F-4D97-AF65-F5344CB8AC3E}">
        <p14:creationId xmlns:p14="http://schemas.microsoft.com/office/powerpoint/2010/main" val="17701836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movement</a:t>
            </a:r>
            <a:r>
              <a:rPr lang="de-DE" dirty="0" smtClean="0"/>
              <a:t> in Egypt was </a:t>
            </a:r>
            <a:r>
              <a:rPr lang="de-DE" dirty="0" err="1" smtClean="0"/>
              <a:t>quite</a:t>
            </a:r>
            <a:r>
              <a:rPr lang="de-DE" dirty="0" smtClean="0"/>
              <a:t> </a:t>
            </a:r>
            <a:r>
              <a:rPr lang="de-DE" dirty="0" err="1" smtClean="0"/>
              <a:t>new</a:t>
            </a:r>
            <a:r>
              <a:rPr lang="de-DE" dirty="0" smtClean="0"/>
              <a:t> </a:t>
            </a:r>
            <a:r>
              <a:rPr lang="de-DE" dirty="0" err="1" smtClean="0"/>
              <a:t>and</a:t>
            </a:r>
            <a:r>
              <a:rPr lang="de-DE" dirty="0" smtClean="0"/>
              <a:t> </a:t>
            </a:r>
            <a:r>
              <a:rPr lang="de-DE" dirty="0" err="1" smtClean="0"/>
              <a:t>there</a:t>
            </a:r>
            <a:r>
              <a:rPr lang="de-DE" dirty="0" smtClean="0"/>
              <a:t> was a </a:t>
            </a:r>
            <a:r>
              <a:rPr lang="de-DE" dirty="0" err="1" smtClean="0"/>
              <a:t>big</a:t>
            </a:r>
            <a:r>
              <a:rPr lang="de-DE" dirty="0" smtClean="0"/>
              <a:t> </a:t>
            </a:r>
            <a:r>
              <a:rPr lang="de-DE" dirty="0" err="1" smtClean="0"/>
              <a:t>start</a:t>
            </a:r>
            <a:r>
              <a:rPr lang="de-DE" dirty="0" smtClean="0"/>
              <a:t>. The</a:t>
            </a:r>
            <a:r>
              <a:rPr lang="de-DE" baseline="0" dirty="0" smtClean="0"/>
              <a:t> </a:t>
            </a:r>
            <a:r>
              <a:rPr lang="de-DE" baseline="0" dirty="0" err="1" smtClean="0"/>
              <a:t>leaders</a:t>
            </a:r>
            <a:r>
              <a:rPr lang="de-DE" baseline="0" dirty="0" smtClean="0"/>
              <a:t> </a:t>
            </a:r>
            <a:r>
              <a:rPr lang="de-DE" baseline="0" dirty="0" err="1" smtClean="0"/>
              <a:t>and</a:t>
            </a:r>
            <a:r>
              <a:rPr lang="de-DE" baseline="0" dirty="0" smtClean="0"/>
              <a:t> </a:t>
            </a:r>
            <a:r>
              <a:rPr lang="de-DE" baseline="0" dirty="0" err="1" smtClean="0"/>
              <a:t>many</a:t>
            </a:r>
            <a:r>
              <a:rPr lang="de-DE" baseline="0" dirty="0" smtClean="0"/>
              <a:t> of the </a:t>
            </a:r>
            <a:r>
              <a:rPr lang="de-DE" baseline="0" dirty="0" err="1" smtClean="0"/>
              <a:t>participants</a:t>
            </a:r>
            <a:r>
              <a:rPr lang="de-DE" baseline="0" dirty="0" smtClean="0"/>
              <a:t> </a:t>
            </a:r>
            <a:r>
              <a:rPr lang="de-DE" dirty="0" err="1" smtClean="0"/>
              <a:t>were</a:t>
            </a:r>
            <a:r>
              <a:rPr lang="de-DE" dirty="0" smtClean="0"/>
              <a:t> </a:t>
            </a:r>
            <a:r>
              <a:rPr lang="de-DE" dirty="0" err="1" smtClean="0"/>
              <a:t>trained</a:t>
            </a:r>
            <a:r>
              <a:rPr lang="de-DE" dirty="0" smtClean="0"/>
              <a:t> - </a:t>
            </a:r>
            <a:r>
              <a:rPr lang="de-DE" dirty="0" err="1" smtClean="0"/>
              <a:t>mostly</a:t>
            </a:r>
            <a:r>
              <a:rPr lang="de-DE" dirty="0" smtClean="0"/>
              <a:t> in </a:t>
            </a:r>
            <a:r>
              <a:rPr lang="de-DE" dirty="0" err="1" smtClean="0"/>
              <a:t>tactics</a:t>
            </a:r>
            <a:r>
              <a:rPr lang="de-DE" dirty="0" smtClean="0"/>
              <a:t>.</a:t>
            </a:r>
            <a:r>
              <a:rPr lang="de-DE" baseline="0" dirty="0" smtClean="0"/>
              <a:t> </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73</a:t>
            </a:fld>
            <a:endParaRPr lang="de-DE"/>
          </a:p>
        </p:txBody>
      </p:sp>
    </p:spTree>
    <p:extLst>
      <p:ext uri="{BB962C8B-B14F-4D97-AF65-F5344CB8AC3E}">
        <p14:creationId xmlns:p14="http://schemas.microsoft.com/office/powerpoint/2010/main" val="38155337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The </a:t>
            </a:r>
            <a:r>
              <a:rPr lang="de-DE" baseline="0" dirty="0" err="1" smtClean="0"/>
              <a:t>elaborate</a:t>
            </a:r>
            <a:r>
              <a:rPr lang="de-DE" baseline="0" dirty="0" smtClean="0"/>
              <a:t> </a:t>
            </a:r>
            <a:r>
              <a:rPr lang="de-DE" dirty="0" err="1" smtClean="0"/>
              <a:t>civil</a:t>
            </a:r>
            <a:r>
              <a:rPr lang="de-DE" dirty="0" smtClean="0"/>
              <a:t> </a:t>
            </a:r>
            <a:r>
              <a:rPr lang="de-DE" dirty="0" err="1" smtClean="0"/>
              <a:t>society</a:t>
            </a:r>
            <a:r>
              <a:rPr lang="de-DE" dirty="0" smtClean="0"/>
              <a:t> in </a:t>
            </a:r>
            <a:r>
              <a:rPr lang="de-DE" dirty="0" err="1" smtClean="0"/>
              <a:t>Tunisia</a:t>
            </a:r>
            <a:r>
              <a:rPr lang="de-DE" dirty="0" smtClean="0"/>
              <a:t> </a:t>
            </a:r>
            <a:r>
              <a:rPr lang="de-DE" dirty="0" err="1" smtClean="0"/>
              <a:t>had</a:t>
            </a:r>
            <a:r>
              <a:rPr lang="de-DE" dirty="0" smtClean="0"/>
              <a:t> </a:t>
            </a:r>
            <a:r>
              <a:rPr lang="de-DE" dirty="0" err="1" smtClean="0"/>
              <a:t>much</a:t>
            </a:r>
            <a:r>
              <a:rPr lang="de-DE" dirty="0" smtClean="0"/>
              <a:t> </a:t>
            </a:r>
            <a:r>
              <a:rPr lang="de-DE" dirty="0" err="1" smtClean="0"/>
              <a:t>more</a:t>
            </a:r>
            <a:r>
              <a:rPr lang="de-DE" dirty="0" smtClean="0"/>
              <a:t> </a:t>
            </a:r>
            <a:r>
              <a:rPr lang="de-DE" dirty="0" err="1" smtClean="0"/>
              <a:t>experience</a:t>
            </a:r>
            <a:r>
              <a:rPr lang="de-DE" dirty="0" smtClean="0"/>
              <a:t> </a:t>
            </a:r>
            <a:r>
              <a:rPr lang="de-DE" dirty="0" err="1" smtClean="0"/>
              <a:t>over</a:t>
            </a:r>
            <a:r>
              <a:rPr lang="de-DE" baseline="0" dirty="0" smtClean="0"/>
              <a:t> a </a:t>
            </a:r>
            <a:r>
              <a:rPr lang="de-DE" dirty="0" err="1" smtClean="0"/>
              <a:t>longer</a:t>
            </a:r>
            <a:r>
              <a:rPr lang="de-DE" dirty="0" smtClean="0"/>
              <a:t> </a:t>
            </a:r>
            <a:r>
              <a:rPr lang="de-DE" dirty="0" err="1" smtClean="0"/>
              <a:t>period</a:t>
            </a:r>
            <a:r>
              <a:rPr lang="de-DE" dirty="0" smtClean="0"/>
              <a:t> of time. So </a:t>
            </a:r>
            <a:r>
              <a:rPr lang="de-DE" dirty="0" err="1" smtClean="0"/>
              <a:t>we</a:t>
            </a:r>
            <a:r>
              <a:rPr lang="de-DE" dirty="0" smtClean="0"/>
              <a:t> </a:t>
            </a:r>
            <a:r>
              <a:rPr lang="de-DE" dirty="0" err="1" smtClean="0"/>
              <a:t>can</a:t>
            </a:r>
            <a:r>
              <a:rPr lang="de-DE" dirty="0" smtClean="0"/>
              <a:t> </a:t>
            </a:r>
            <a:r>
              <a:rPr lang="de-DE" dirty="0" err="1" smtClean="0"/>
              <a:t>learn</a:t>
            </a:r>
            <a:r>
              <a:rPr lang="de-DE" dirty="0" smtClean="0"/>
              <a:t>,</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74</a:t>
            </a:fld>
            <a:endParaRPr lang="de-DE"/>
          </a:p>
        </p:txBody>
      </p:sp>
    </p:spTree>
    <p:extLst>
      <p:ext uri="{BB962C8B-B14F-4D97-AF65-F5344CB8AC3E}">
        <p14:creationId xmlns:p14="http://schemas.microsoft.com/office/powerpoint/2010/main" val="38155337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that</a:t>
            </a:r>
            <a:r>
              <a:rPr lang="de-DE" dirty="0" smtClean="0"/>
              <a:t> the </a:t>
            </a:r>
            <a:r>
              <a:rPr lang="de-DE" dirty="0" err="1" smtClean="0"/>
              <a:t>lasting</a:t>
            </a:r>
            <a:r>
              <a:rPr lang="de-DE" dirty="0" smtClean="0"/>
              <a:t> strength of a </a:t>
            </a:r>
            <a:r>
              <a:rPr lang="de-DE" dirty="0" err="1" smtClean="0"/>
              <a:t>movement</a:t>
            </a:r>
            <a:r>
              <a:rPr lang="de-DE" dirty="0" smtClean="0"/>
              <a:t> </a:t>
            </a:r>
            <a:r>
              <a:rPr lang="de-DE" dirty="0" err="1" smtClean="0"/>
              <a:t>is</a:t>
            </a:r>
            <a:r>
              <a:rPr lang="de-DE" baseline="0" dirty="0" smtClean="0"/>
              <a:t> </a:t>
            </a:r>
            <a:r>
              <a:rPr lang="de-DE" baseline="0" dirty="0" err="1" smtClean="0"/>
              <a:t>favoured</a:t>
            </a:r>
            <a:r>
              <a:rPr lang="de-DE" baseline="0" dirty="0" smtClean="0"/>
              <a:t> </a:t>
            </a:r>
            <a:r>
              <a:rPr lang="de-DE" dirty="0" smtClean="0"/>
              <a:t>not </a:t>
            </a:r>
            <a:r>
              <a:rPr lang="de-DE" dirty="0" err="1" smtClean="0"/>
              <a:t>by</a:t>
            </a:r>
            <a:r>
              <a:rPr lang="de-DE" dirty="0" smtClean="0"/>
              <a:t> </a:t>
            </a:r>
            <a:r>
              <a:rPr lang="de-DE" dirty="0" err="1" smtClean="0"/>
              <a:t>waiting</a:t>
            </a:r>
            <a:r>
              <a:rPr lang="de-DE" dirty="0" smtClean="0"/>
              <a:t> for the </a:t>
            </a:r>
            <a:r>
              <a:rPr lang="de-DE" dirty="0" err="1" smtClean="0"/>
              <a:t>movement</a:t>
            </a:r>
            <a:r>
              <a:rPr lang="de-DE" dirty="0" smtClean="0"/>
              <a:t> to </a:t>
            </a:r>
            <a:r>
              <a:rPr lang="de-DE" dirty="0" err="1" smtClean="0"/>
              <a:t>come</a:t>
            </a:r>
            <a:r>
              <a:rPr lang="de-DE" dirty="0" smtClean="0"/>
              <a:t>, but </a:t>
            </a:r>
            <a:r>
              <a:rPr lang="de-DE" dirty="0" err="1" smtClean="0"/>
              <a:t>by</a:t>
            </a:r>
            <a:r>
              <a:rPr lang="de-DE" dirty="0" smtClean="0"/>
              <a:t> </a:t>
            </a:r>
            <a:r>
              <a:rPr lang="de-DE" dirty="0" err="1" smtClean="0"/>
              <a:t>practicing</a:t>
            </a:r>
            <a:r>
              <a:rPr lang="de-DE" dirty="0" smtClean="0"/>
              <a:t> an </a:t>
            </a:r>
            <a:r>
              <a:rPr lang="de-DE" dirty="0" err="1" smtClean="0"/>
              <a:t>attitude</a:t>
            </a:r>
            <a:r>
              <a:rPr lang="de-DE" dirty="0" smtClean="0"/>
              <a:t> of „</a:t>
            </a:r>
            <a:r>
              <a:rPr lang="de-DE" dirty="0" err="1" smtClean="0"/>
              <a:t>civil</a:t>
            </a:r>
            <a:r>
              <a:rPr lang="de-DE" dirty="0" smtClean="0"/>
              <a:t> </a:t>
            </a:r>
            <a:r>
              <a:rPr lang="de-DE" dirty="0" err="1" smtClean="0"/>
              <a:t>courage</a:t>
            </a:r>
            <a:r>
              <a:rPr lang="de-DE" dirty="0" smtClean="0"/>
              <a:t>“ in </a:t>
            </a:r>
            <a:r>
              <a:rPr lang="de-DE" dirty="0" err="1" smtClean="0"/>
              <a:t>every</a:t>
            </a:r>
            <a:r>
              <a:rPr lang="de-DE" baseline="0" dirty="0" smtClean="0"/>
              <a:t> </a:t>
            </a:r>
            <a:r>
              <a:rPr lang="de-DE" baseline="0" dirty="0" err="1" smtClean="0"/>
              <a:t>day</a:t>
            </a:r>
            <a:r>
              <a:rPr lang="de-DE" baseline="0" dirty="0" smtClean="0"/>
              <a:t> </a:t>
            </a:r>
            <a:r>
              <a:rPr lang="de-DE" baseline="0" dirty="0" err="1" smtClean="0"/>
              <a:t>life</a:t>
            </a:r>
            <a:r>
              <a:rPr lang="de-DE" baseline="0" dirty="0" smtClean="0"/>
              <a:t> </a:t>
            </a:r>
            <a:r>
              <a:rPr lang="de-DE" baseline="0" dirty="0" err="1" smtClean="0"/>
              <a:t>and</a:t>
            </a:r>
            <a:r>
              <a:rPr lang="de-DE" baseline="0" dirty="0" smtClean="0"/>
              <a:t> </a:t>
            </a:r>
            <a:r>
              <a:rPr lang="de-DE" baseline="0" dirty="0" err="1" smtClean="0"/>
              <a:t>learning</a:t>
            </a:r>
            <a:r>
              <a:rPr lang="de-DE" baseline="0" dirty="0" smtClean="0"/>
              <a:t> </a:t>
            </a:r>
            <a:r>
              <a:rPr lang="de-DE" baseline="0" dirty="0" err="1" smtClean="0"/>
              <a:t>together</a:t>
            </a:r>
            <a:r>
              <a:rPr lang="de-DE" baseline="0" dirty="0" smtClean="0"/>
              <a:t> in </a:t>
            </a:r>
            <a:r>
              <a:rPr lang="de-DE" baseline="0" dirty="0" err="1" smtClean="0"/>
              <a:t>structures</a:t>
            </a:r>
            <a:r>
              <a:rPr lang="de-DE" baseline="0" dirty="0" smtClean="0"/>
              <a:t> </a:t>
            </a:r>
            <a:r>
              <a:rPr lang="de-DE" baseline="0" dirty="0" err="1" smtClean="0"/>
              <a:t>which</a:t>
            </a:r>
            <a:r>
              <a:rPr lang="de-DE" baseline="0" dirty="0" smtClean="0"/>
              <a:t> </a:t>
            </a:r>
            <a:r>
              <a:rPr lang="de-DE" baseline="0" dirty="0" err="1" smtClean="0"/>
              <a:t>provide</a:t>
            </a:r>
            <a:r>
              <a:rPr lang="de-DE" baseline="0" dirty="0" smtClean="0"/>
              <a:t> mutual </a:t>
            </a:r>
            <a:r>
              <a:rPr lang="de-DE" baseline="0" dirty="0" err="1" smtClean="0"/>
              <a:t>support</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75</a:t>
            </a:fld>
            <a:endParaRPr lang="de-DE"/>
          </a:p>
        </p:txBody>
      </p:sp>
    </p:spTree>
    <p:extLst>
      <p:ext uri="{BB962C8B-B14F-4D97-AF65-F5344CB8AC3E}">
        <p14:creationId xmlns:p14="http://schemas.microsoft.com/office/powerpoint/2010/main" val="38155337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err="1" smtClean="0"/>
              <a:t>That</a:t>
            </a:r>
            <a:r>
              <a:rPr lang="de-DE" sz="1300" dirty="0" smtClean="0"/>
              <a:t> </a:t>
            </a:r>
            <a:r>
              <a:rPr lang="de-DE" sz="1300" dirty="0" err="1" smtClean="0"/>
              <a:t>leads</a:t>
            </a:r>
            <a:r>
              <a:rPr lang="de-DE" sz="1300" baseline="0" dirty="0" smtClean="0"/>
              <a:t> </a:t>
            </a:r>
            <a:r>
              <a:rPr lang="de-DE" sz="1300" baseline="0" dirty="0" err="1" smtClean="0"/>
              <a:t>me</a:t>
            </a:r>
            <a:r>
              <a:rPr lang="de-DE" sz="1300" baseline="0" dirty="0" smtClean="0"/>
              <a:t> to the </a:t>
            </a:r>
            <a:r>
              <a:rPr lang="de-DE" sz="1300" baseline="0" dirty="0" err="1" smtClean="0"/>
              <a:t>more</a:t>
            </a:r>
            <a:r>
              <a:rPr lang="de-DE" sz="1300" baseline="0" dirty="0" smtClean="0"/>
              <a:t> </a:t>
            </a:r>
            <a:r>
              <a:rPr lang="de-DE" sz="1300" baseline="0" dirty="0" err="1" smtClean="0"/>
              <a:t>general</a:t>
            </a:r>
            <a:r>
              <a:rPr lang="de-DE" sz="1300" baseline="0" dirty="0" smtClean="0"/>
              <a:t> </a:t>
            </a:r>
            <a:r>
              <a:rPr lang="de-DE" sz="1300" baseline="0" dirty="0" err="1" smtClean="0"/>
              <a:t>aspects</a:t>
            </a:r>
            <a:r>
              <a:rPr lang="de-DE" sz="1300" baseline="0" dirty="0" smtClean="0"/>
              <a:t> of satyagraha. </a:t>
            </a:r>
            <a:endParaRPr lang="de-DE" sz="130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76</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In the course of my research I discovered three main dynamic aspects of the satyagraha</a:t>
            </a:r>
            <a:r>
              <a:rPr lang="en-US" baseline="0" dirty="0" smtClean="0"/>
              <a:t> approach</a:t>
            </a:r>
            <a:r>
              <a:rPr lang="de-DE" dirty="0" smtClean="0"/>
              <a:t>: Independent Action,</a:t>
            </a:r>
            <a:r>
              <a:rPr lang="de-DE" baseline="0" dirty="0" smtClean="0"/>
              <a:t>     </a:t>
            </a:r>
            <a:br>
              <a:rPr lang="de-DE" baseline="0" dirty="0" smtClean="0"/>
            </a:br>
            <a:r>
              <a:rPr lang="de-DE" dirty="0" smtClean="0"/>
              <a:t>'</a:t>
            </a:r>
            <a:r>
              <a:rPr lang="en-US" dirty="0" smtClean="0"/>
              <a:t>contagion</a:t>
            </a:r>
            <a:r>
              <a:rPr lang="de-DE" dirty="0" smtClean="0"/>
              <a:t>' </a:t>
            </a:r>
            <a:r>
              <a:rPr lang="de-DE" dirty="0" err="1" smtClean="0"/>
              <a:t>or</a:t>
            </a:r>
            <a:r>
              <a:rPr lang="de-DE" dirty="0" smtClean="0"/>
              <a:t> </a:t>
            </a:r>
            <a:r>
              <a:rPr lang="de-DE" dirty="0" err="1" smtClean="0"/>
              <a:t>Resonance</a:t>
            </a:r>
            <a:r>
              <a:rPr lang="de-DE" dirty="0" smtClean="0"/>
              <a:t>     </a:t>
            </a:r>
            <a:br>
              <a:rPr lang="de-DE" dirty="0" smtClean="0"/>
            </a:br>
            <a:r>
              <a:rPr lang="de-DE" dirty="0" err="1" smtClean="0"/>
              <a:t>and</a:t>
            </a:r>
            <a:r>
              <a:rPr lang="de-DE" dirty="0" smtClean="0"/>
              <a:t> </a:t>
            </a:r>
            <a:r>
              <a:rPr lang="de-DE" dirty="0" err="1" smtClean="0"/>
              <a:t>mass</a:t>
            </a:r>
            <a:r>
              <a:rPr lang="de-DE" dirty="0" smtClean="0"/>
              <a:t> non-</a:t>
            </a:r>
            <a:r>
              <a:rPr lang="de-DE" dirty="0" err="1" smtClean="0"/>
              <a:t>cooperation</a:t>
            </a:r>
            <a:r>
              <a:rPr lang="de-DE" dirty="0" smtClean="0"/>
              <a:t>. </a:t>
            </a:r>
            <a:endParaRPr lang="de-DE" baseline="0" dirty="0" smtClean="0"/>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77</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Independent Action </a:t>
            </a:r>
            <a:r>
              <a:rPr lang="de-DE" dirty="0" err="1" smtClean="0"/>
              <a:t>means</a:t>
            </a:r>
            <a:r>
              <a:rPr lang="de-DE" dirty="0" smtClean="0"/>
              <a:t>: </a:t>
            </a:r>
            <a:r>
              <a:rPr lang="de-DE" dirty="0" err="1" smtClean="0"/>
              <a:t>it</a:t>
            </a:r>
            <a:r>
              <a:rPr lang="de-DE" dirty="0" smtClean="0"/>
              <a:t> </a:t>
            </a:r>
            <a:r>
              <a:rPr lang="de-DE" dirty="0" err="1" smtClean="0"/>
              <a:t>is</a:t>
            </a:r>
            <a:r>
              <a:rPr lang="de-DE" dirty="0" smtClean="0"/>
              <a:t> </a:t>
            </a:r>
            <a:r>
              <a:rPr lang="de-DE" dirty="0" err="1" smtClean="0"/>
              <a:t>stronger</a:t>
            </a:r>
            <a:r>
              <a:rPr lang="de-DE" dirty="0" smtClean="0"/>
              <a:t> to </a:t>
            </a:r>
            <a:r>
              <a:rPr lang="de-DE" dirty="0" err="1" smtClean="0"/>
              <a:t>act</a:t>
            </a:r>
            <a:r>
              <a:rPr lang="de-DE" dirty="0" smtClean="0"/>
              <a:t> </a:t>
            </a:r>
            <a:r>
              <a:rPr lang="de-DE" dirty="0" err="1" smtClean="0"/>
              <a:t>than</a:t>
            </a:r>
            <a:r>
              <a:rPr lang="de-DE" dirty="0" smtClean="0"/>
              <a:t> to </a:t>
            </a:r>
            <a:r>
              <a:rPr lang="de-DE" dirty="0" err="1" smtClean="0"/>
              <a:t>react</a:t>
            </a:r>
            <a:r>
              <a:rPr lang="de-DE" dirty="0" smtClean="0"/>
              <a:t>. </a:t>
            </a:r>
            <a:r>
              <a:rPr lang="de-DE" dirty="0" err="1" smtClean="0"/>
              <a:t>According</a:t>
            </a:r>
            <a:r>
              <a:rPr lang="de-DE" dirty="0" smtClean="0"/>
              <a:t> to Birgit </a:t>
            </a:r>
            <a:r>
              <a:rPr lang="de-DE" dirty="0" err="1" smtClean="0"/>
              <a:t>Berg‘s</a:t>
            </a:r>
            <a:r>
              <a:rPr lang="de-DE" dirty="0" smtClean="0"/>
              <a:t> </a:t>
            </a:r>
            <a:r>
              <a:rPr lang="de-DE" dirty="0" err="1" smtClean="0"/>
              <a:t>insight</a:t>
            </a:r>
            <a:r>
              <a:rPr lang="de-DE" dirty="0" smtClean="0"/>
              <a:t> : </a:t>
            </a:r>
            <a:br>
              <a:rPr lang="de-DE" dirty="0" smtClean="0"/>
            </a:br>
            <a:r>
              <a:rPr lang="de-DE" dirty="0" smtClean="0"/>
              <a:t>„The </a:t>
            </a:r>
            <a:r>
              <a:rPr lang="de-DE" dirty="0" err="1" smtClean="0"/>
              <a:t>most</a:t>
            </a:r>
            <a:r>
              <a:rPr lang="de-DE" dirty="0" smtClean="0"/>
              <a:t> persuasive form to </a:t>
            </a:r>
            <a:r>
              <a:rPr lang="de-DE" dirty="0" err="1" smtClean="0"/>
              <a:t>say</a:t>
            </a:r>
            <a:r>
              <a:rPr lang="de-DE" dirty="0" smtClean="0"/>
              <a:t> NO to the </a:t>
            </a:r>
            <a:r>
              <a:rPr lang="de-DE" dirty="0" err="1" smtClean="0"/>
              <a:t>unacceptable</a:t>
            </a:r>
            <a:r>
              <a:rPr lang="de-DE" dirty="0" smtClean="0"/>
              <a:t> </a:t>
            </a:r>
            <a:r>
              <a:rPr lang="de-DE" dirty="0" err="1" smtClean="0"/>
              <a:t>is</a:t>
            </a:r>
            <a:r>
              <a:rPr lang="de-DE" dirty="0" smtClean="0"/>
              <a:t> to do YES for the </a:t>
            </a:r>
            <a:r>
              <a:rPr lang="de-DE" dirty="0" err="1" smtClean="0"/>
              <a:t>more</a:t>
            </a:r>
            <a:r>
              <a:rPr lang="de-DE" dirty="0" smtClean="0"/>
              <a:t> </a:t>
            </a:r>
            <a:r>
              <a:rPr lang="de-DE" dirty="0" err="1" smtClean="0"/>
              <a:t>mature</a:t>
            </a:r>
            <a:r>
              <a:rPr lang="de-DE" dirty="0" smtClean="0"/>
              <a:t> </a:t>
            </a:r>
            <a:r>
              <a:rPr lang="de-DE" dirty="0" err="1" smtClean="0"/>
              <a:t>possibilities</a:t>
            </a:r>
            <a:r>
              <a:rPr lang="de-DE" dirty="0" smtClean="0"/>
              <a:t>.“ </a:t>
            </a:r>
          </a:p>
          <a:p>
            <a:r>
              <a:rPr lang="en-US" baseline="0" dirty="0" smtClean="0"/>
              <a:t>(</a:t>
            </a:r>
            <a:r>
              <a:rPr lang="en-US" baseline="0" dirty="0" err="1" smtClean="0"/>
              <a:t>Werkstatt</a:t>
            </a:r>
            <a:r>
              <a:rPr lang="en-US" baseline="0" dirty="0" smtClean="0"/>
              <a:t> </a:t>
            </a:r>
            <a:r>
              <a:rPr lang="en-US" baseline="0" dirty="0" err="1" smtClean="0"/>
              <a:t>für</a:t>
            </a:r>
            <a:r>
              <a:rPr lang="en-US" baseline="0" dirty="0" smtClean="0"/>
              <a:t> </a:t>
            </a:r>
            <a:r>
              <a:rPr lang="en-US" baseline="0" dirty="0" err="1" smtClean="0"/>
              <a:t>Poesie</a:t>
            </a:r>
            <a:r>
              <a:rPr lang="en-US" baseline="0" dirty="0" smtClean="0"/>
              <a:t> und </a:t>
            </a:r>
            <a:r>
              <a:rPr lang="en-US" baseline="0" dirty="0" err="1" smtClean="0"/>
              <a:t>Politk</a:t>
            </a:r>
            <a:r>
              <a:rPr lang="en-US" baseline="0" dirty="0" smtClean="0"/>
              <a:t>)</a:t>
            </a:r>
            <a:endParaRPr lang="de-DE" baseline="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78</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This </a:t>
            </a:r>
            <a:r>
              <a:rPr lang="de-DE" dirty="0" err="1" smtClean="0"/>
              <a:t>corresponds</a:t>
            </a:r>
            <a:r>
              <a:rPr lang="de-DE" dirty="0" smtClean="0"/>
              <a:t> to </a:t>
            </a:r>
            <a:r>
              <a:rPr lang="de-DE" dirty="0" err="1" smtClean="0"/>
              <a:t>Gandhi‘s</a:t>
            </a:r>
            <a:r>
              <a:rPr lang="de-DE" dirty="0" smtClean="0"/>
              <a:t> </a:t>
            </a:r>
            <a:r>
              <a:rPr lang="de-DE" dirty="0" err="1" smtClean="0"/>
              <a:t>constructive</a:t>
            </a:r>
            <a:r>
              <a:rPr lang="de-DE" dirty="0" smtClean="0"/>
              <a:t> </a:t>
            </a:r>
            <a:r>
              <a:rPr lang="de-DE" dirty="0" err="1" smtClean="0"/>
              <a:t>programme</a:t>
            </a:r>
            <a:r>
              <a:rPr lang="de-DE" dirty="0" smtClean="0"/>
              <a:t> </a:t>
            </a:r>
            <a:r>
              <a:rPr lang="de-DE" dirty="0" err="1" smtClean="0"/>
              <a:t>as</a:t>
            </a:r>
            <a:r>
              <a:rPr lang="de-DE" dirty="0" smtClean="0"/>
              <a:t> an essential </a:t>
            </a:r>
            <a:r>
              <a:rPr lang="de-DE" dirty="0" err="1" smtClean="0"/>
              <a:t>part</a:t>
            </a:r>
            <a:r>
              <a:rPr lang="de-DE" dirty="0" smtClean="0"/>
              <a:t> of satyagraha, </a:t>
            </a:r>
            <a:r>
              <a:rPr lang="de-DE" dirty="0" err="1" smtClean="0"/>
              <a:t>hand</a:t>
            </a:r>
            <a:r>
              <a:rPr lang="de-DE" dirty="0" smtClean="0"/>
              <a:t> </a:t>
            </a:r>
            <a:r>
              <a:rPr lang="de-DE" dirty="0" err="1" smtClean="0"/>
              <a:t>spinning</a:t>
            </a:r>
            <a:r>
              <a:rPr lang="de-DE" dirty="0" smtClean="0"/>
              <a:t> </a:t>
            </a:r>
            <a:r>
              <a:rPr lang="de-DE" dirty="0" err="1" smtClean="0"/>
              <a:t>and</a:t>
            </a:r>
            <a:r>
              <a:rPr lang="de-DE" dirty="0" smtClean="0"/>
              <a:t> so on. A </a:t>
            </a:r>
            <a:r>
              <a:rPr lang="de-DE" dirty="0" err="1" smtClean="0"/>
              <a:t>constructive</a:t>
            </a:r>
            <a:r>
              <a:rPr lang="de-DE" dirty="0" smtClean="0"/>
              <a:t> </a:t>
            </a:r>
            <a:r>
              <a:rPr lang="de-DE" dirty="0" err="1" smtClean="0"/>
              <a:t>programme</a:t>
            </a:r>
            <a:r>
              <a:rPr lang="de-DE" dirty="0" smtClean="0"/>
              <a:t> </a:t>
            </a:r>
            <a:r>
              <a:rPr lang="de-DE" dirty="0" err="1" smtClean="0"/>
              <a:t>can</a:t>
            </a:r>
            <a:r>
              <a:rPr lang="de-DE" dirty="0" smtClean="0"/>
              <a:t> </a:t>
            </a:r>
            <a:r>
              <a:rPr lang="de-DE" dirty="0" err="1" smtClean="0"/>
              <a:t>involve</a:t>
            </a:r>
            <a:r>
              <a:rPr lang="de-DE" dirty="0" smtClean="0"/>
              <a:t> </a:t>
            </a:r>
            <a:r>
              <a:rPr lang="de-DE" dirty="0" err="1" smtClean="0"/>
              <a:t>both</a:t>
            </a:r>
            <a:r>
              <a:rPr lang="de-DE" dirty="0" smtClean="0"/>
              <a:t> individual </a:t>
            </a:r>
            <a:r>
              <a:rPr lang="de-DE" dirty="0" err="1" smtClean="0"/>
              <a:t>and</a:t>
            </a:r>
            <a:r>
              <a:rPr lang="de-DE" dirty="0" smtClean="0"/>
              <a:t> </a:t>
            </a:r>
            <a:r>
              <a:rPr lang="de-DE" dirty="0" err="1" smtClean="0"/>
              <a:t>collective</a:t>
            </a:r>
            <a:r>
              <a:rPr lang="de-DE" dirty="0" smtClean="0"/>
              <a:t> </a:t>
            </a:r>
            <a:r>
              <a:rPr lang="de-DE" dirty="0" err="1" smtClean="0"/>
              <a:t>action</a:t>
            </a:r>
            <a:r>
              <a:rPr lang="de-DE" dirty="0" smtClean="0"/>
              <a:t>.</a:t>
            </a:r>
            <a:endParaRPr lang="de-DE" baseline="0"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79</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Every </a:t>
            </a:r>
            <a:r>
              <a:rPr lang="de-DE" baseline="0" dirty="0" err="1" smtClean="0"/>
              <a:t>Friday</a:t>
            </a:r>
            <a:r>
              <a:rPr lang="de-DE" baseline="0" dirty="0" smtClean="0"/>
              <a:t> </a:t>
            </a:r>
            <a:r>
              <a:rPr lang="de-DE" baseline="0" dirty="0" err="1" smtClean="0"/>
              <a:t>young</a:t>
            </a:r>
            <a:r>
              <a:rPr lang="de-DE" baseline="0" dirty="0" smtClean="0"/>
              <a:t> </a:t>
            </a:r>
            <a:r>
              <a:rPr lang="de-DE" baseline="0" dirty="0" err="1" smtClean="0"/>
              <a:t>people</a:t>
            </a:r>
            <a:r>
              <a:rPr lang="de-DE" baseline="0" dirty="0" smtClean="0"/>
              <a:t> </a:t>
            </a:r>
            <a:r>
              <a:rPr lang="de-DE" baseline="0" dirty="0" err="1" smtClean="0"/>
              <a:t>go</a:t>
            </a:r>
            <a:r>
              <a:rPr lang="de-DE" baseline="0" dirty="0" smtClean="0"/>
              <a:t> out </a:t>
            </a:r>
            <a:r>
              <a:rPr lang="de-DE" baseline="0" dirty="0" err="1" smtClean="0"/>
              <a:t>onto</a:t>
            </a:r>
            <a:r>
              <a:rPr lang="de-DE" baseline="0" dirty="0" smtClean="0"/>
              <a:t> the </a:t>
            </a:r>
            <a:r>
              <a:rPr lang="de-DE" baseline="0" dirty="0" err="1" smtClean="0"/>
              <a:t>streets</a:t>
            </a:r>
            <a:r>
              <a:rPr lang="de-DE" baseline="0" dirty="0" smtClean="0"/>
              <a:t> to </a:t>
            </a:r>
            <a:r>
              <a:rPr lang="de-DE" baseline="0" dirty="0" err="1" smtClean="0"/>
              <a:t>demonstrate</a:t>
            </a:r>
            <a:r>
              <a:rPr lang="de-DE" baseline="0" dirty="0" smtClean="0"/>
              <a:t> for </a:t>
            </a:r>
            <a:r>
              <a:rPr lang="de-DE" baseline="0" dirty="0" err="1" smtClean="0"/>
              <a:t>effective</a:t>
            </a:r>
            <a:r>
              <a:rPr lang="de-DE" baseline="0" dirty="0" smtClean="0"/>
              <a:t> </a:t>
            </a:r>
            <a:r>
              <a:rPr lang="de-DE" baseline="0" dirty="0" err="1" smtClean="0"/>
              <a:t>policies</a:t>
            </a:r>
            <a:r>
              <a:rPr lang="de-DE" baseline="0" dirty="0" smtClean="0"/>
              <a:t> to </a:t>
            </a:r>
            <a:r>
              <a:rPr lang="de-DE" baseline="0" dirty="0" err="1" smtClean="0"/>
              <a:t>combat</a:t>
            </a:r>
            <a:r>
              <a:rPr lang="de-DE" baseline="0" dirty="0" smtClean="0"/>
              <a:t> </a:t>
            </a:r>
            <a:r>
              <a:rPr lang="de-DE" baseline="0" dirty="0" err="1" smtClean="0"/>
              <a:t>climate</a:t>
            </a:r>
            <a:r>
              <a:rPr lang="de-DE" baseline="0" dirty="0" smtClean="0"/>
              <a:t> </a:t>
            </a:r>
            <a:r>
              <a:rPr lang="de-DE" baseline="0" dirty="0" err="1" smtClean="0"/>
              <a:t>change</a:t>
            </a:r>
            <a:r>
              <a:rPr lang="de-DE" baseline="0" dirty="0" smtClean="0"/>
              <a:t>. </a:t>
            </a:r>
            <a:r>
              <a:rPr lang="de-DE" baseline="0" dirty="0" err="1" smtClean="0"/>
              <a:t>They</a:t>
            </a:r>
            <a:r>
              <a:rPr lang="de-DE" baseline="0" dirty="0" smtClean="0"/>
              <a:t> do </a:t>
            </a:r>
            <a:r>
              <a:rPr lang="de-DE" baseline="0" dirty="0" err="1" smtClean="0"/>
              <a:t>this</a:t>
            </a:r>
            <a:r>
              <a:rPr lang="de-DE" baseline="0" dirty="0" smtClean="0"/>
              <a:t> at a time </a:t>
            </a:r>
            <a:r>
              <a:rPr lang="de-DE" baseline="0" dirty="0" err="1" smtClean="0"/>
              <a:t>when</a:t>
            </a:r>
            <a:r>
              <a:rPr lang="de-DE" baseline="0" dirty="0" smtClean="0"/>
              <a:t> </a:t>
            </a:r>
            <a:r>
              <a:rPr lang="de-DE" baseline="0" dirty="0" err="1" smtClean="0"/>
              <a:t>they</a:t>
            </a:r>
            <a:r>
              <a:rPr lang="de-DE" baseline="0" dirty="0" smtClean="0"/>
              <a:t> </a:t>
            </a:r>
            <a:r>
              <a:rPr lang="de-DE" baseline="0" dirty="0" err="1" smtClean="0"/>
              <a:t>are</a:t>
            </a:r>
            <a:r>
              <a:rPr lang="de-DE" baseline="0" dirty="0" smtClean="0"/>
              <a:t> </a:t>
            </a:r>
            <a:r>
              <a:rPr lang="de-DE" baseline="0" dirty="0" err="1" smtClean="0"/>
              <a:t>legally</a:t>
            </a:r>
            <a:r>
              <a:rPr lang="de-DE" baseline="0" dirty="0" smtClean="0"/>
              <a:t> </a:t>
            </a:r>
            <a:r>
              <a:rPr lang="de-DE" baseline="0" dirty="0" err="1" smtClean="0"/>
              <a:t>required</a:t>
            </a:r>
            <a:r>
              <a:rPr lang="de-DE" baseline="0" dirty="0" smtClean="0"/>
              <a:t> to </a:t>
            </a:r>
            <a:r>
              <a:rPr lang="de-DE" baseline="0" dirty="0" err="1" smtClean="0"/>
              <a:t>attend</a:t>
            </a:r>
            <a:r>
              <a:rPr lang="de-DE" baseline="0" dirty="0" smtClean="0"/>
              <a:t> </a:t>
            </a:r>
            <a:r>
              <a:rPr lang="de-DE" baseline="0" dirty="0" err="1" smtClean="0"/>
              <a:t>lessons</a:t>
            </a:r>
            <a:r>
              <a:rPr lang="de-DE" baseline="0" dirty="0" smtClean="0"/>
              <a:t> in </a:t>
            </a:r>
            <a:r>
              <a:rPr lang="de-DE" baseline="0" dirty="0" err="1" smtClean="0"/>
              <a:t>school</a:t>
            </a:r>
            <a:r>
              <a:rPr lang="de-DE" baseline="0" dirty="0" smtClean="0"/>
              <a:t>. I </a:t>
            </a:r>
            <a:r>
              <a:rPr lang="de-DE" baseline="0" dirty="0" err="1" smtClean="0"/>
              <a:t>suspect</a:t>
            </a:r>
            <a:r>
              <a:rPr lang="de-DE" baseline="0" dirty="0" smtClean="0"/>
              <a:t> </a:t>
            </a:r>
            <a:r>
              <a:rPr lang="de-DE" baseline="0" dirty="0" err="1" smtClean="0"/>
              <a:t>that</a:t>
            </a:r>
            <a:r>
              <a:rPr lang="de-DE" baseline="0" dirty="0" smtClean="0"/>
              <a:t> </a:t>
            </a:r>
            <a:r>
              <a:rPr lang="de-DE" baseline="0" dirty="0" err="1" smtClean="0"/>
              <a:t>most</a:t>
            </a:r>
            <a:r>
              <a:rPr lang="de-DE" baseline="0" dirty="0" smtClean="0"/>
              <a:t> of the </a:t>
            </a:r>
            <a:r>
              <a:rPr lang="de-DE" baseline="0" dirty="0" err="1" smtClean="0"/>
              <a:t>participants</a:t>
            </a:r>
            <a:r>
              <a:rPr lang="de-DE" baseline="0" dirty="0" smtClean="0"/>
              <a:t> in </a:t>
            </a:r>
            <a:r>
              <a:rPr lang="de-DE" baseline="0" dirty="0" err="1" smtClean="0"/>
              <a:t>this</a:t>
            </a:r>
            <a:r>
              <a:rPr lang="de-DE" baseline="0" dirty="0" smtClean="0"/>
              <a:t> </a:t>
            </a:r>
            <a:r>
              <a:rPr lang="de-DE" baseline="0" dirty="0" err="1" smtClean="0"/>
              <a:t>recent</a:t>
            </a:r>
            <a:r>
              <a:rPr lang="de-DE" baseline="0" dirty="0" smtClean="0"/>
              <a:t> </a:t>
            </a:r>
            <a:r>
              <a:rPr lang="de-DE" baseline="0" dirty="0" err="1" smtClean="0"/>
              <a:t>worldwide</a:t>
            </a:r>
            <a:r>
              <a:rPr lang="de-DE" baseline="0" dirty="0" smtClean="0"/>
              <a:t> satyagraha </a:t>
            </a:r>
            <a:r>
              <a:rPr lang="de-DE" baseline="0" dirty="0" err="1" smtClean="0"/>
              <a:t>movement</a:t>
            </a:r>
            <a:r>
              <a:rPr lang="de-DE" baseline="0" dirty="0" smtClean="0"/>
              <a:t> „Fridays For Future“ do not </a:t>
            </a:r>
            <a:r>
              <a:rPr lang="de-DE" baseline="0" dirty="0" err="1" smtClean="0"/>
              <a:t>know</a:t>
            </a:r>
            <a:r>
              <a:rPr lang="de-DE" baseline="0" dirty="0" smtClean="0"/>
              <a:t> </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a:t>
            </a:fld>
            <a:endParaRPr lang="de-DE"/>
          </a:p>
        </p:txBody>
      </p:sp>
    </p:spTree>
    <p:extLst>
      <p:ext uri="{BB962C8B-B14F-4D97-AF65-F5344CB8AC3E}">
        <p14:creationId xmlns:p14="http://schemas.microsoft.com/office/powerpoint/2010/main" val="22043358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What</a:t>
            </a:r>
            <a:r>
              <a:rPr lang="de-DE" dirty="0" smtClean="0"/>
              <a:t> '</a:t>
            </a:r>
            <a:r>
              <a:rPr lang="en-US" dirty="0" smtClean="0"/>
              <a:t>contagion</a:t>
            </a:r>
            <a:r>
              <a:rPr lang="de-DE" dirty="0" smtClean="0"/>
              <a:t>' </a:t>
            </a:r>
            <a:r>
              <a:rPr lang="de-DE" dirty="0" err="1" smtClean="0"/>
              <a:t>or</a:t>
            </a:r>
            <a:r>
              <a:rPr lang="de-DE" dirty="0" smtClean="0"/>
              <a:t> </a:t>
            </a:r>
            <a:r>
              <a:rPr lang="de-DE" dirty="0" err="1" smtClean="0"/>
              <a:t>Resonance</a:t>
            </a:r>
            <a:r>
              <a:rPr lang="de-DE" dirty="0" smtClean="0"/>
              <a:t>   </a:t>
            </a:r>
            <a:r>
              <a:rPr lang="de-DE" dirty="0" err="1" smtClean="0"/>
              <a:t>means</a:t>
            </a:r>
            <a:r>
              <a:rPr lang="de-DE" dirty="0" smtClean="0"/>
              <a:t> </a:t>
            </a:r>
            <a:r>
              <a:rPr lang="de-DE" dirty="0" err="1" smtClean="0"/>
              <a:t>depends</a:t>
            </a:r>
            <a:r>
              <a:rPr lang="de-DE" dirty="0" smtClean="0"/>
              <a:t> on </a:t>
            </a:r>
            <a:r>
              <a:rPr lang="de-DE" dirty="0" err="1" smtClean="0"/>
              <a:t>how</a:t>
            </a:r>
            <a:r>
              <a:rPr lang="de-DE" dirty="0" smtClean="0"/>
              <a:t> </a:t>
            </a:r>
            <a:r>
              <a:rPr lang="de-DE" dirty="0" err="1" smtClean="0"/>
              <a:t>big</a:t>
            </a:r>
            <a:r>
              <a:rPr lang="de-DE" dirty="0" smtClean="0"/>
              <a:t> the </a:t>
            </a:r>
            <a:r>
              <a:rPr lang="de-DE" dirty="0" err="1" smtClean="0"/>
              <a:t>grievance</a:t>
            </a:r>
            <a:r>
              <a:rPr lang="de-DE" dirty="0" smtClean="0"/>
              <a:t> </a:t>
            </a:r>
            <a:r>
              <a:rPr lang="de-DE" dirty="0" err="1" smtClean="0"/>
              <a:t>or</a:t>
            </a:r>
            <a:r>
              <a:rPr lang="de-DE" dirty="0" smtClean="0"/>
              <a:t> </a:t>
            </a:r>
            <a:r>
              <a:rPr lang="de-DE" dirty="0" err="1" smtClean="0"/>
              <a:t>social</a:t>
            </a:r>
            <a:r>
              <a:rPr lang="de-DE" dirty="0" smtClean="0"/>
              <a:t> </a:t>
            </a:r>
            <a:r>
              <a:rPr lang="de-DE" dirty="0" err="1" smtClean="0"/>
              <a:t>wrong</a:t>
            </a:r>
            <a:r>
              <a:rPr lang="de-DE" dirty="0" smtClean="0"/>
              <a:t> </a:t>
            </a:r>
            <a:r>
              <a:rPr lang="de-DE" dirty="0" err="1" smtClean="0"/>
              <a:t>is</a:t>
            </a:r>
            <a:r>
              <a:rPr lang="de-DE" dirty="0" smtClean="0"/>
              <a:t>. </a:t>
            </a:r>
            <a:r>
              <a:rPr lang="de-DE" dirty="0" err="1" smtClean="0"/>
              <a:t>Sometimes</a:t>
            </a:r>
            <a:r>
              <a:rPr lang="de-DE" dirty="0" smtClean="0"/>
              <a:t> a </a:t>
            </a:r>
            <a:r>
              <a:rPr lang="de-DE" dirty="0" err="1" smtClean="0"/>
              <a:t>single</a:t>
            </a:r>
            <a:r>
              <a:rPr lang="de-DE" dirty="0" smtClean="0"/>
              <a:t> </a:t>
            </a:r>
            <a:r>
              <a:rPr lang="de-DE" dirty="0" err="1" smtClean="0"/>
              <a:t>person</a:t>
            </a:r>
            <a:r>
              <a:rPr lang="de-DE" dirty="0" smtClean="0"/>
              <a:t> </a:t>
            </a:r>
            <a:r>
              <a:rPr lang="de-DE" dirty="0" err="1" smtClean="0"/>
              <a:t>can</a:t>
            </a:r>
            <a:r>
              <a:rPr lang="de-DE" dirty="0" smtClean="0"/>
              <a:t> </a:t>
            </a:r>
            <a:r>
              <a:rPr lang="de-DE" dirty="0" err="1" smtClean="0"/>
              <a:t>put</a:t>
            </a:r>
            <a:r>
              <a:rPr lang="de-DE" dirty="0" smtClean="0"/>
              <a:t> </a:t>
            </a:r>
            <a:r>
              <a:rPr lang="de-DE" dirty="0" err="1" smtClean="0"/>
              <a:t>things</a:t>
            </a:r>
            <a:r>
              <a:rPr lang="de-DE" dirty="0" smtClean="0"/>
              <a:t> </a:t>
            </a:r>
            <a:r>
              <a:rPr lang="de-DE" dirty="0" err="1" smtClean="0"/>
              <a:t>right</a:t>
            </a:r>
            <a:r>
              <a:rPr lang="de-DE" dirty="0" smtClean="0"/>
              <a:t> on </a:t>
            </a:r>
            <a:r>
              <a:rPr lang="de-DE" dirty="0" err="1" smtClean="0"/>
              <a:t>their</a:t>
            </a:r>
            <a:r>
              <a:rPr lang="de-DE" dirty="0" smtClean="0"/>
              <a:t> </a:t>
            </a:r>
            <a:r>
              <a:rPr lang="de-DE" dirty="0" err="1" smtClean="0"/>
              <a:t>own</a:t>
            </a:r>
            <a:r>
              <a:rPr lang="de-DE" dirty="0" smtClean="0"/>
              <a:t>. </a:t>
            </a:r>
            <a:r>
              <a:rPr lang="de-DE" dirty="0" err="1" smtClean="0"/>
              <a:t>Resonance</a:t>
            </a:r>
            <a:r>
              <a:rPr lang="de-DE" dirty="0" smtClean="0"/>
              <a:t> </a:t>
            </a:r>
            <a:r>
              <a:rPr lang="de-DE" dirty="0" err="1" smtClean="0"/>
              <a:t>is</a:t>
            </a:r>
            <a:r>
              <a:rPr lang="de-DE" dirty="0" smtClean="0"/>
              <a:t> not </a:t>
            </a:r>
            <a:r>
              <a:rPr lang="de-DE" dirty="0" err="1" smtClean="0"/>
              <a:t>nessesary</a:t>
            </a:r>
            <a:r>
              <a:rPr lang="de-DE" dirty="0" smtClean="0"/>
              <a:t>.</a:t>
            </a:r>
            <a:r>
              <a:rPr lang="de-DE" baseline="0" dirty="0" smtClean="0"/>
              <a:t> </a:t>
            </a:r>
            <a:r>
              <a:rPr lang="de-DE" dirty="0" smtClean="0"/>
              <a:t>But in </a:t>
            </a:r>
            <a:r>
              <a:rPr lang="de-DE" dirty="0" err="1" smtClean="0"/>
              <a:t>other</a:t>
            </a:r>
            <a:r>
              <a:rPr lang="de-DE" dirty="0" smtClean="0"/>
              <a:t> </a:t>
            </a:r>
            <a:r>
              <a:rPr lang="de-DE" dirty="0" err="1" smtClean="0"/>
              <a:t>cases</a:t>
            </a:r>
            <a:r>
              <a:rPr lang="de-DE" dirty="0" smtClean="0"/>
              <a:t> </a:t>
            </a:r>
            <a:r>
              <a:rPr lang="de-DE" dirty="0" err="1" smtClean="0"/>
              <a:t>it</a:t>
            </a:r>
            <a:r>
              <a:rPr lang="de-DE" dirty="0" smtClean="0"/>
              <a:t> </a:t>
            </a:r>
            <a:r>
              <a:rPr lang="de-DE" dirty="0" err="1" smtClean="0"/>
              <a:t>is</a:t>
            </a:r>
            <a:r>
              <a:rPr lang="de-DE" dirty="0" smtClean="0"/>
              <a:t> </a:t>
            </a:r>
            <a:r>
              <a:rPr lang="de-DE" dirty="0" err="1" smtClean="0"/>
              <a:t>important</a:t>
            </a:r>
            <a:r>
              <a:rPr lang="de-DE" dirty="0" smtClean="0"/>
              <a:t> </a:t>
            </a:r>
            <a:r>
              <a:rPr lang="de-DE" dirty="0" err="1" smtClean="0"/>
              <a:t>that</a:t>
            </a:r>
            <a:r>
              <a:rPr lang="de-DE" dirty="0" smtClean="0"/>
              <a:t> </a:t>
            </a:r>
            <a:r>
              <a:rPr lang="de-DE" dirty="0" err="1" smtClean="0"/>
              <a:t>other</a:t>
            </a:r>
            <a:r>
              <a:rPr lang="de-DE" dirty="0" smtClean="0"/>
              <a:t> </a:t>
            </a:r>
            <a:r>
              <a:rPr lang="de-DE" dirty="0" err="1" smtClean="0"/>
              <a:t>people</a:t>
            </a:r>
            <a:r>
              <a:rPr lang="de-DE" dirty="0" smtClean="0"/>
              <a:t> </a:t>
            </a:r>
            <a:r>
              <a:rPr lang="de-DE" dirty="0" err="1" smtClean="0"/>
              <a:t>join</a:t>
            </a:r>
            <a:r>
              <a:rPr lang="de-DE" dirty="0" smtClean="0"/>
              <a:t> the initiative. </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80</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This </a:t>
            </a:r>
            <a:r>
              <a:rPr lang="de-DE" dirty="0" err="1" smtClean="0"/>
              <a:t>works</a:t>
            </a:r>
            <a:r>
              <a:rPr lang="de-DE" dirty="0" smtClean="0"/>
              <a:t> </a:t>
            </a:r>
            <a:r>
              <a:rPr lang="de-DE" dirty="0" err="1" smtClean="0"/>
              <a:t>best</a:t>
            </a:r>
            <a:r>
              <a:rPr lang="de-DE" dirty="0" smtClean="0"/>
              <a:t>, </a:t>
            </a:r>
            <a:r>
              <a:rPr lang="de-DE" dirty="0" err="1" smtClean="0"/>
              <a:t>when</a:t>
            </a:r>
            <a:r>
              <a:rPr lang="de-DE" dirty="0" smtClean="0"/>
              <a:t> </a:t>
            </a:r>
            <a:r>
              <a:rPr lang="de-DE" dirty="0" err="1" smtClean="0"/>
              <a:t>people</a:t>
            </a:r>
            <a:r>
              <a:rPr lang="de-DE" dirty="0" smtClean="0"/>
              <a:t> </a:t>
            </a:r>
            <a:r>
              <a:rPr lang="de-DE" dirty="0" err="1" smtClean="0"/>
              <a:t>have</a:t>
            </a:r>
            <a:r>
              <a:rPr lang="de-DE" dirty="0" smtClean="0"/>
              <a:t> </a:t>
            </a:r>
            <a:r>
              <a:rPr lang="de-DE" dirty="0" err="1" smtClean="0"/>
              <a:t>already</a:t>
            </a:r>
            <a:r>
              <a:rPr lang="de-DE" dirty="0" smtClean="0"/>
              <a:t> </a:t>
            </a:r>
            <a:r>
              <a:rPr lang="de-DE" dirty="0" err="1" smtClean="0"/>
              <a:t>begun</a:t>
            </a:r>
            <a:r>
              <a:rPr lang="de-DE" dirty="0" smtClean="0"/>
              <a:t> </a:t>
            </a:r>
            <a:r>
              <a:rPr lang="de-DE" dirty="0" err="1" smtClean="0"/>
              <a:t>doing</a:t>
            </a:r>
            <a:r>
              <a:rPr lang="de-DE" dirty="0" smtClean="0"/>
              <a:t> </a:t>
            </a:r>
            <a:r>
              <a:rPr lang="de-DE" dirty="0" err="1" smtClean="0"/>
              <a:t>good</a:t>
            </a:r>
            <a:r>
              <a:rPr lang="de-DE" dirty="0" smtClean="0"/>
              <a:t>. </a:t>
            </a:r>
            <a:r>
              <a:rPr lang="de-DE" dirty="0" err="1" smtClean="0"/>
              <a:t>Because</a:t>
            </a:r>
            <a:r>
              <a:rPr lang="de-DE" dirty="0" smtClean="0"/>
              <a:t> </a:t>
            </a:r>
            <a:r>
              <a:rPr lang="de-DE" dirty="0" err="1" smtClean="0"/>
              <a:t>doing</a:t>
            </a:r>
            <a:r>
              <a:rPr lang="de-DE" dirty="0" smtClean="0"/>
              <a:t> </a:t>
            </a:r>
            <a:r>
              <a:rPr lang="de-DE" dirty="0" err="1" smtClean="0"/>
              <a:t>good</a:t>
            </a:r>
            <a:r>
              <a:rPr lang="de-DE" dirty="0" smtClean="0"/>
              <a:t> </a:t>
            </a:r>
            <a:r>
              <a:rPr lang="de-DE" dirty="0" err="1" smtClean="0"/>
              <a:t>is</a:t>
            </a:r>
            <a:r>
              <a:rPr lang="de-DE" dirty="0" smtClean="0"/>
              <a:t> a </a:t>
            </a:r>
            <a:r>
              <a:rPr lang="de-DE" dirty="0" err="1" smtClean="0"/>
              <a:t>need</a:t>
            </a:r>
            <a:r>
              <a:rPr lang="de-DE" dirty="0" smtClean="0"/>
              <a:t> of </a:t>
            </a:r>
            <a:r>
              <a:rPr lang="de-DE" dirty="0" err="1" smtClean="0"/>
              <a:t>every</a:t>
            </a:r>
            <a:r>
              <a:rPr lang="de-DE" dirty="0" smtClean="0"/>
              <a:t> human </a:t>
            </a:r>
            <a:r>
              <a:rPr lang="de-DE" dirty="0" err="1" smtClean="0"/>
              <a:t>being</a:t>
            </a:r>
            <a:r>
              <a:rPr lang="de-DE" dirty="0" smtClean="0"/>
              <a:t> like </a:t>
            </a:r>
            <a:r>
              <a:rPr lang="de-DE" dirty="0" err="1" smtClean="0"/>
              <a:t>speaking</a:t>
            </a:r>
            <a:r>
              <a:rPr lang="de-DE" dirty="0" smtClean="0"/>
              <a:t>.</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81</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a:t>
            </a:r>
            <a:r>
              <a:rPr lang="de-DE" dirty="0" err="1" smtClean="0"/>
              <a:t>this</a:t>
            </a:r>
            <a:r>
              <a:rPr lang="de-DE" dirty="0" smtClean="0"/>
              <a:t> </a:t>
            </a:r>
            <a:r>
              <a:rPr lang="de-DE" dirty="0" err="1" smtClean="0"/>
              <a:t>case</a:t>
            </a:r>
            <a:r>
              <a:rPr lang="de-DE" dirty="0" smtClean="0"/>
              <a:t>, </a:t>
            </a:r>
            <a:r>
              <a:rPr lang="de-DE" dirty="0" err="1" smtClean="0"/>
              <a:t>something</a:t>
            </a:r>
            <a:r>
              <a:rPr lang="de-DE" dirty="0" smtClean="0"/>
              <a:t> </a:t>
            </a:r>
            <a:r>
              <a:rPr lang="de-DE" dirty="0" err="1" smtClean="0"/>
              <a:t>inside</a:t>
            </a:r>
            <a:r>
              <a:rPr lang="de-DE" dirty="0" smtClean="0"/>
              <a:t> </a:t>
            </a:r>
            <a:r>
              <a:rPr lang="de-DE" dirty="0" err="1" smtClean="0"/>
              <a:t>responds</a:t>
            </a:r>
            <a:r>
              <a:rPr lang="de-DE" dirty="0" smtClean="0"/>
              <a:t> to the </a:t>
            </a:r>
            <a:r>
              <a:rPr lang="de-DE" dirty="0" err="1" smtClean="0"/>
              <a:t>vibration</a:t>
            </a:r>
            <a:r>
              <a:rPr lang="de-DE" dirty="0" smtClean="0"/>
              <a:t> </a:t>
            </a:r>
            <a:r>
              <a:rPr lang="de-DE" dirty="0" err="1" smtClean="0"/>
              <a:t>coming</a:t>
            </a:r>
            <a:r>
              <a:rPr lang="de-DE" dirty="0" smtClean="0"/>
              <a:t> </a:t>
            </a:r>
            <a:r>
              <a:rPr lang="de-DE" dirty="0" err="1" smtClean="0"/>
              <a:t>from</a:t>
            </a:r>
            <a:r>
              <a:rPr lang="de-DE" dirty="0" smtClean="0"/>
              <a:t> the </a:t>
            </a:r>
            <a:r>
              <a:rPr lang="de-DE" dirty="0" err="1" smtClean="0"/>
              <a:t>other</a:t>
            </a:r>
            <a:r>
              <a:rPr lang="de-DE" dirty="0" smtClean="0"/>
              <a:t> </a:t>
            </a:r>
            <a:r>
              <a:rPr lang="de-DE" dirty="0" err="1" smtClean="0"/>
              <a:t>person</a:t>
            </a:r>
            <a:r>
              <a:rPr lang="de-DE" dirty="0" smtClean="0"/>
              <a:t> </a:t>
            </a:r>
            <a:r>
              <a:rPr lang="de-DE" dirty="0" err="1" smtClean="0"/>
              <a:t>or</a:t>
            </a:r>
            <a:r>
              <a:rPr lang="de-DE" baseline="0" dirty="0" smtClean="0"/>
              <a:t> </a:t>
            </a:r>
            <a:r>
              <a:rPr lang="de-DE" baseline="0" dirty="0" err="1" smtClean="0"/>
              <a:t>persons</a:t>
            </a:r>
            <a:r>
              <a:rPr lang="de-DE" baseline="0" dirty="0" smtClean="0"/>
              <a:t>. </a:t>
            </a:r>
            <a:r>
              <a:rPr lang="de-DE" baseline="0" dirty="0" err="1" smtClean="0"/>
              <a:t>And</a:t>
            </a:r>
            <a:r>
              <a:rPr lang="de-DE" baseline="0" dirty="0" smtClean="0"/>
              <a:t> </a:t>
            </a:r>
            <a:r>
              <a:rPr lang="de-DE" baseline="0" dirty="0" err="1" smtClean="0"/>
              <a:t>there</a:t>
            </a:r>
            <a:r>
              <a:rPr lang="de-DE" baseline="0" dirty="0" smtClean="0"/>
              <a:t> </a:t>
            </a:r>
            <a:r>
              <a:rPr lang="de-DE" baseline="0" dirty="0" err="1" smtClean="0"/>
              <a:t>is</a:t>
            </a:r>
            <a:r>
              <a:rPr lang="de-DE" baseline="0" dirty="0" smtClean="0"/>
              <a:t> a </a:t>
            </a:r>
            <a:r>
              <a:rPr lang="de-DE" baseline="0" dirty="0" err="1" smtClean="0"/>
              <a:t>resonance</a:t>
            </a:r>
            <a:r>
              <a:rPr lang="de-DE" baseline="0" dirty="0" smtClean="0"/>
              <a:t> </a:t>
            </a:r>
            <a:r>
              <a:rPr lang="de-DE" baseline="0" dirty="0" err="1" smtClean="0"/>
              <a:t>which</a:t>
            </a:r>
            <a:r>
              <a:rPr lang="de-DE" baseline="0" dirty="0" smtClean="0"/>
              <a:t> </a:t>
            </a:r>
            <a:r>
              <a:rPr lang="de-DE" baseline="0" dirty="0" err="1" smtClean="0"/>
              <a:t>leads</a:t>
            </a:r>
            <a:r>
              <a:rPr lang="de-DE" baseline="0" dirty="0" smtClean="0"/>
              <a:t> to </a:t>
            </a:r>
            <a:r>
              <a:rPr lang="de-DE" baseline="0" dirty="0" err="1" smtClean="0"/>
              <a:t>action</a:t>
            </a:r>
            <a:r>
              <a:rPr lang="de-DE" baseline="0" dirty="0" smtClean="0"/>
              <a:t>.</a:t>
            </a:r>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82</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This </a:t>
            </a:r>
            <a:r>
              <a:rPr lang="de-DE" baseline="0" dirty="0" err="1" smtClean="0"/>
              <a:t>phenomenon</a:t>
            </a:r>
            <a:r>
              <a:rPr lang="de-DE" baseline="0" dirty="0" smtClean="0"/>
              <a:t> </a:t>
            </a:r>
            <a:r>
              <a:rPr lang="de-DE" baseline="0" dirty="0" err="1" smtClean="0"/>
              <a:t>leads</a:t>
            </a:r>
            <a:r>
              <a:rPr lang="de-DE" baseline="0" dirty="0" smtClean="0"/>
              <a:t> </a:t>
            </a:r>
            <a:r>
              <a:rPr lang="de-DE" baseline="0" dirty="0" err="1" smtClean="0"/>
              <a:t>movements</a:t>
            </a:r>
            <a:r>
              <a:rPr lang="de-DE" baseline="0" dirty="0" smtClean="0"/>
              <a:t> to </a:t>
            </a:r>
            <a:r>
              <a:rPr lang="de-DE" baseline="0" dirty="0" err="1" smtClean="0"/>
              <a:t>grow</a:t>
            </a:r>
            <a:r>
              <a:rPr lang="de-DE" baseline="0" dirty="0" smtClean="0"/>
              <a:t>, </a:t>
            </a:r>
            <a:r>
              <a:rPr lang="de-DE" baseline="0" dirty="0" err="1" smtClean="0"/>
              <a:t>sometimes</a:t>
            </a:r>
            <a:r>
              <a:rPr lang="de-DE" baseline="0" dirty="0" smtClean="0"/>
              <a:t> </a:t>
            </a:r>
            <a:r>
              <a:rPr lang="de-DE" baseline="0" dirty="0" err="1" smtClean="0"/>
              <a:t>very</a:t>
            </a:r>
            <a:r>
              <a:rPr lang="de-DE" baseline="0" dirty="0" smtClean="0"/>
              <a:t> </a:t>
            </a:r>
            <a:r>
              <a:rPr lang="de-DE" baseline="0" dirty="0" err="1" smtClean="0"/>
              <a:t>rapidly</a:t>
            </a:r>
            <a:r>
              <a:rPr lang="de-DE" baseline="0" dirty="0" smtClean="0"/>
              <a:t> like the </a:t>
            </a:r>
            <a:r>
              <a:rPr lang="de-DE" baseline="0" dirty="0" err="1" smtClean="0"/>
              <a:t>spread</a:t>
            </a:r>
            <a:r>
              <a:rPr lang="de-DE" baseline="0" dirty="0" smtClean="0"/>
              <a:t> of a </a:t>
            </a:r>
            <a:r>
              <a:rPr lang="de-DE" baseline="0" dirty="0" err="1" smtClean="0"/>
              <a:t>contagious</a:t>
            </a:r>
            <a:r>
              <a:rPr lang="de-DE" baseline="0" dirty="0" smtClean="0"/>
              <a:t> </a:t>
            </a:r>
            <a:r>
              <a:rPr lang="de-DE" baseline="0" dirty="0" err="1" smtClean="0"/>
              <a:t>desease</a:t>
            </a:r>
            <a:r>
              <a:rPr lang="de-DE" baseline="0" dirty="0" smtClean="0"/>
              <a:t>, </a:t>
            </a:r>
            <a:r>
              <a:rPr lang="de-DE" baseline="0" dirty="0" err="1" smtClean="0"/>
              <a:t>except</a:t>
            </a:r>
            <a:r>
              <a:rPr lang="de-DE" baseline="0" dirty="0" smtClean="0"/>
              <a:t> </a:t>
            </a:r>
            <a:r>
              <a:rPr lang="de-DE" baseline="0" dirty="0" err="1" smtClean="0"/>
              <a:t>that</a:t>
            </a:r>
            <a:r>
              <a:rPr lang="de-DE" baseline="0" dirty="0" smtClean="0"/>
              <a:t> the </a:t>
            </a:r>
            <a:r>
              <a:rPr lang="de-DE" baseline="0" dirty="0" err="1" smtClean="0"/>
              <a:t>contagion</a:t>
            </a:r>
            <a:r>
              <a:rPr lang="de-DE" baseline="0" dirty="0" smtClean="0"/>
              <a:t> </a:t>
            </a:r>
            <a:r>
              <a:rPr lang="de-DE" baseline="0" dirty="0" err="1" smtClean="0"/>
              <a:t>is</a:t>
            </a:r>
            <a:r>
              <a:rPr lang="de-DE" baseline="0" dirty="0" smtClean="0"/>
              <a:t> </a:t>
            </a:r>
            <a:r>
              <a:rPr lang="de-DE" baseline="0" dirty="0" err="1" smtClean="0"/>
              <a:t>healthy</a:t>
            </a:r>
            <a:r>
              <a:rPr lang="de-DE" baseline="0" dirty="0" smtClean="0"/>
              <a:t> !</a:t>
            </a:r>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83</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third</a:t>
            </a:r>
            <a:r>
              <a:rPr lang="de-DE" dirty="0" smtClean="0"/>
              <a:t> </a:t>
            </a:r>
            <a:r>
              <a:rPr lang="de-DE" dirty="0" err="1" smtClean="0"/>
              <a:t>factor</a:t>
            </a:r>
            <a:r>
              <a:rPr lang="de-DE" dirty="0" smtClean="0"/>
              <a:t> </a:t>
            </a:r>
            <a:r>
              <a:rPr lang="de-DE" dirty="0" err="1" smtClean="0"/>
              <a:t>which</a:t>
            </a:r>
            <a:r>
              <a:rPr lang="de-DE" dirty="0" smtClean="0"/>
              <a:t> </a:t>
            </a:r>
            <a:r>
              <a:rPr lang="de-DE" dirty="0" err="1" smtClean="0"/>
              <a:t>is</a:t>
            </a:r>
            <a:r>
              <a:rPr lang="de-DE" dirty="0" smtClean="0"/>
              <a:t> </a:t>
            </a:r>
            <a:r>
              <a:rPr lang="de-DE" dirty="0" err="1" smtClean="0"/>
              <a:t>important</a:t>
            </a:r>
            <a:r>
              <a:rPr lang="de-DE" dirty="0" smtClean="0"/>
              <a:t> for </a:t>
            </a:r>
            <a:r>
              <a:rPr lang="de-DE" dirty="0" err="1" smtClean="0"/>
              <a:t>success</a:t>
            </a:r>
            <a:r>
              <a:rPr lang="de-DE" dirty="0" smtClean="0"/>
              <a:t> </a:t>
            </a:r>
            <a:r>
              <a:rPr lang="de-DE" dirty="0" err="1" smtClean="0"/>
              <a:t>is</a:t>
            </a:r>
            <a:r>
              <a:rPr lang="de-DE" dirty="0" smtClean="0"/>
              <a:t> non-</a:t>
            </a:r>
            <a:r>
              <a:rPr lang="de-DE" dirty="0" err="1" smtClean="0"/>
              <a:t>cooperation</a:t>
            </a:r>
            <a:r>
              <a:rPr lang="de-DE" dirty="0" smtClean="0"/>
              <a:t>. </a:t>
            </a:r>
            <a:r>
              <a:rPr lang="de-DE" dirty="0" err="1" smtClean="0"/>
              <a:t>That</a:t>
            </a:r>
            <a:r>
              <a:rPr lang="de-DE" dirty="0" smtClean="0"/>
              <a:t> </a:t>
            </a:r>
            <a:r>
              <a:rPr lang="de-DE" dirty="0" err="1" smtClean="0"/>
              <a:t>means</a:t>
            </a:r>
            <a:r>
              <a:rPr lang="de-DE" dirty="0" smtClean="0"/>
              <a:t>: Not</a:t>
            </a:r>
            <a:r>
              <a:rPr lang="de-DE" baseline="0" dirty="0" smtClean="0"/>
              <a:t> </a:t>
            </a:r>
            <a:r>
              <a:rPr lang="de-DE" baseline="0" dirty="0" err="1" smtClean="0"/>
              <a:t>supporting</a:t>
            </a:r>
            <a:r>
              <a:rPr lang="de-DE" baseline="0" dirty="0" smtClean="0"/>
              <a:t> the </a:t>
            </a:r>
            <a:r>
              <a:rPr lang="de-DE" baseline="0" dirty="0" err="1" smtClean="0"/>
              <a:t>wrong</a:t>
            </a:r>
            <a:r>
              <a:rPr lang="de-DE" baseline="0" dirty="0" smtClean="0"/>
              <a:t>.</a:t>
            </a:r>
            <a:r>
              <a:rPr lang="de-DE" dirty="0" smtClean="0"/>
              <a:t> </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84</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Taking</a:t>
            </a:r>
            <a:r>
              <a:rPr lang="de-DE" dirty="0" smtClean="0"/>
              <a:t> </a:t>
            </a:r>
            <a:r>
              <a:rPr lang="de-DE" dirty="0" err="1" smtClean="0"/>
              <a:t>this</a:t>
            </a:r>
            <a:r>
              <a:rPr lang="de-DE" dirty="0" smtClean="0"/>
              <a:t> </a:t>
            </a:r>
            <a:r>
              <a:rPr lang="de-DE" dirty="0" err="1" smtClean="0"/>
              <a:t>seriously</a:t>
            </a:r>
            <a:r>
              <a:rPr lang="de-DE" dirty="0" smtClean="0"/>
              <a:t> </a:t>
            </a:r>
            <a:r>
              <a:rPr lang="de-DE" dirty="0" err="1" smtClean="0"/>
              <a:t>requires</a:t>
            </a:r>
            <a:r>
              <a:rPr lang="de-DE" dirty="0" smtClean="0"/>
              <a:t> </a:t>
            </a:r>
            <a:r>
              <a:rPr lang="de-DE" dirty="0" err="1" smtClean="0"/>
              <a:t>looking</a:t>
            </a:r>
            <a:r>
              <a:rPr lang="de-DE" dirty="0" smtClean="0"/>
              <a:t> at </a:t>
            </a:r>
            <a:r>
              <a:rPr lang="de-DE" dirty="0" err="1" smtClean="0"/>
              <a:t>myself</a:t>
            </a:r>
            <a:r>
              <a:rPr lang="de-DE" dirty="0" smtClean="0"/>
              <a:t> to find out </a:t>
            </a:r>
            <a:r>
              <a:rPr lang="de-DE" dirty="0" err="1" smtClean="0"/>
              <a:t>where</a:t>
            </a:r>
            <a:r>
              <a:rPr lang="de-DE" dirty="0" smtClean="0"/>
              <a:t> </a:t>
            </a:r>
            <a:r>
              <a:rPr lang="de-DE" dirty="0" err="1" smtClean="0"/>
              <a:t>and</a:t>
            </a:r>
            <a:r>
              <a:rPr lang="de-DE" baseline="0" dirty="0" smtClean="0"/>
              <a:t> </a:t>
            </a:r>
            <a:r>
              <a:rPr lang="de-DE" baseline="0" dirty="0" err="1" smtClean="0"/>
              <a:t>how</a:t>
            </a:r>
            <a:r>
              <a:rPr lang="de-DE" baseline="0" dirty="0" smtClean="0"/>
              <a:t> </a:t>
            </a:r>
            <a:r>
              <a:rPr lang="de-DE" dirty="0" smtClean="0"/>
              <a:t>I </a:t>
            </a:r>
            <a:r>
              <a:rPr lang="de-DE" dirty="0" err="1" smtClean="0"/>
              <a:t>might</a:t>
            </a:r>
            <a:r>
              <a:rPr lang="de-DE" baseline="0" dirty="0" smtClean="0"/>
              <a:t> </a:t>
            </a:r>
            <a:r>
              <a:rPr lang="de-DE" baseline="0" dirty="0" err="1" smtClean="0"/>
              <a:t>be</a:t>
            </a:r>
            <a:r>
              <a:rPr lang="de-DE" baseline="0" dirty="0" smtClean="0"/>
              <a:t> </a:t>
            </a:r>
            <a:r>
              <a:rPr lang="de-DE" dirty="0" err="1" smtClean="0"/>
              <a:t>support</a:t>
            </a:r>
            <a:r>
              <a:rPr lang="de-DE" dirty="0" smtClean="0"/>
              <a:t> the </a:t>
            </a:r>
            <a:r>
              <a:rPr lang="de-DE" dirty="0" err="1" smtClean="0"/>
              <a:t>wrong</a:t>
            </a:r>
            <a:r>
              <a:rPr lang="de-DE" dirty="0" smtClean="0"/>
              <a:t>, </a:t>
            </a:r>
            <a:r>
              <a:rPr lang="de-DE" dirty="0" err="1" smtClean="0"/>
              <a:t>even</a:t>
            </a:r>
            <a:r>
              <a:rPr lang="de-DE" dirty="0" smtClean="0"/>
              <a:t> </a:t>
            </a:r>
            <a:r>
              <a:rPr lang="de-DE" dirty="0" err="1" smtClean="0"/>
              <a:t>though</a:t>
            </a:r>
            <a:r>
              <a:rPr lang="de-DE" dirty="0" smtClean="0"/>
              <a:t> </a:t>
            </a:r>
            <a:r>
              <a:rPr lang="de-DE" dirty="0" err="1" smtClean="0"/>
              <a:t>if</a:t>
            </a:r>
            <a:r>
              <a:rPr lang="de-DE" dirty="0" smtClean="0"/>
              <a:t> I </a:t>
            </a:r>
            <a:r>
              <a:rPr lang="de-DE" dirty="0" err="1" smtClean="0"/>
              <a:t>don‘t</a:t>
            </a:r>
            <a:r>
              <a:rPr lang="de-DE" dirty="0" smtClean="0"/>
              <a:t> </a:t>
            </a:r>
            <a:r>
              <a:rPr lang="de-DE" dirty="0" err="1" smtClean="0"/>
              <a:t>want</a:t>
            </a:r>
            <a:r>
              <a:rPr lang="de-DE" dirty="0" smtClean="0"/>
              <a:t> to. </a:t>
            </a:r>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85</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Reducing</a:t>
            </a:r>
            <a:r>
              <a:rPr lang="de-DE" baseline="0" dirty="0" smtClean="0"/>
              <a:t> </a:t>
            </a:r>
            <a:r>
              <a:rPr lang="de-DE" baseline="0" dirty="0" err="1" smtClean="0"/>
              <a:t>my</a:t>
            </a:r>
            <a:r>
              <a:rPr lang="de-DE" baseline="0" dirty="0" smtClean="0"/>
              <a:t> </a:t>
            </a:r>
            <a:r>
              <a:rPr lang="de-DE" baseline="0" dirty="0" err="1" smtClean="0"/>
              <a:t>own</a:t>
            </a:r>
            <a:r>
              <a:rPr lang="de-DE" baseline="0" dirty="0" smtClean="0"/>
              <a:t> </a:t>
            </a:r>
            <a:r>
              <a:rPr lang="de-DE" baseline="0" dirty="0" err="1" smtClean="0"/>
              <a:t>part</a:t>
            </a:r>
            <a:r>
              <a:rPr lang="de-DE" baseline="0" dirty="0" smtClean="0"/>
              <a:t> in a </a:t>
            </a:r>
            <a:r>
              <a:rPr lang="de-DE" baseline="0" dirty="0" err="1" smtClean="0"/>
              <a:t>wrong</a:t>
            </a:r>
            <a:r>
              <a:rPr lang="de-DE" baseline="0" dirty="0" smtClean="0"/>
              <a:t> </a:t>
            </a:r>
            <a:r>
              <a:rPr lang="de-DE" baseline="0" dirty="0" err="1" smtClean="0"/>
              <a:t>makes</a:t>
            </a:r>
            <a:r>
              <a:rPr lang="de-DE" baseline="0" dirty="0" smtClean="0"/>
              <a:t> the </a:t>
            </a:r>
            <a:r>
              <a:rPr lang="de-DE" baseline="0" dirty="0" err="1" smtClean="0"/>
              <a:t>wrong</a:t>
            </a:r>
            <a:r>
              <a:rPr lang="de-DE" baseline="0" dirty="0" smtClean="0"/>
              <a:t> </a:t>
            </a:r>
            <a:r>
              <a:rPr lang="de-DE" baseline="0" dirty="0" err="1" smtClean="0"/>
              <a:t>weaker</a:t>
            </a:r>
            <a:r>
              <a:rPr lang="de-DE" baseline="0" dirty="0" smtClean="0"/>
              <a:t>. </a:t>
            </a:r>
            <a:r>
              <a:rPr lang="de-DE" baseline="0" dirty="0" err="1" smtClean="0"/>
              <a:t>Where</a:t>
            </a:r>
            <a:r>
              <a:rPr lang="de-DE" baseline="0" dirty="0" smtClean="0"/>
              <a:t> </a:t>
            </a:r>
            <a:r>
              <a:rPr lang="de-DE" baseline="0" dirty="0" err="1" smtClean="0"/>
              <a:t>major</a:t>
            </a:r>
            <a:r>
              <a:rPr lang="de-DE" baseline="0" dirty="0" smtClean="0"/>
              <a:t> </a:t>
            </a:r>
            <a:r>
              <a:rPr lang="de-DE" baseline="0" dirty="0" err="1" smtClean="0"/>
              <a:t>grievances</a:t>
            </a:r>
            <a:r>
              <a:rPr lang="de-DE" baseline="0" dirty="0" smtClean="0"/>
              <a:t> </a:t>
            </a:r>
            <a:r>
              <a:rPr lang="de-DE" baseline="0" dirty="0" err="1" smtClean="0"/>
              <a:t>are</a:t>
            </a:r>
            <a:r>
              <a:rPr lang="de-DE" baseline="0" dirty="0" smtClean="0"/>
              <a:t> </a:t>
            </a:r>
            <a:r>
              <a:rPr lang="de-DE" baseline="0" dirty="0" err="1" smtClean="0"/>
              <a:t>concerned</a:t>
            </a:r>
            <a:r>
              <a:rPr lang="de-DE" baseline="0" dirty="0" smtClean="0"/>
              <a:t>, </a:t>
            </a:r>
            <a:r>
              <a:rPr lang="de-DE" baseline="0" dirty="0" err="1" smtClean="0"/>
              <a:t>if</a:t>
            </a:r>
            <a:r>
              <a:rPr lang="de-DE" baseline="0" dirty="0" smtClean="0"/>
              <a:t> large </a:t>
            </a:r>
            <a:r>
              <a:rPr lang="de-DE" baseline="0" dirty="0" err="1" smtClean="0"/>
              <a:t>numbers</a:t>
            </a:r>
            <a:r>
              <a:rPr lang="de-DE" baseline="0" dirty="0" smtClean="0"/>
              <a:t> of </a:t>
            </a:r>
            <a:r>
              <a:rPr lang="de-DE" baseline="0" dirty="0" err="1" smtClean="0"/>
              <a:t>people</a:t>
            </a:r>
            <a:r>
              <a:rPr lang="de-DE" baseline="0" dirty="0" smtClean="0"/>
              <a:t> </a:t>
            </a:r>
            <a:r>
              <a:rPr lang="de-DE" baseline="0" dirty="0" err="1" smtClean="0"/>
              <a:t>refuse</a:t>
            </a:r>
            <a:r>
              <a:rPr lang="de-DE" baseline="0" dirty="0" smtClean="0"/>
              <a:t> to </a:t>
            </a:r>
            <a:r>
              <a:rPr lang="de-DE" baseline="0" dirty="0" err="1" smtClean="0"/>
              <a:t>cooperate</a:t>
            </a:r>
            <a:r>
              <a:rPr lang="de-DE" baseline="0" dirty="0" smtClean="0"/>
              <a:t> </a:t>
            </a:r>
            <a:r>
              <a:rPr lang="de-DE" baseline="0" dirty="0" err="1" smtClean="0"/>
              <a:t>with</a:t>
            </a:r>
            <a:r>
              <a:rPr lang="de-DE" baseline="0" dirty="0" smtClean="0"/>
              <a:t> a </a:t>
            </a:r>
            <a:r>
              <a:rPr lang="de-DE" baseline="0" dirty="0" err="1" smtClean="0"/>
              <a:t>wrong</a:t>
            </a:r>
            <a:r>
              <a:rPr lang="de-DE" baseline="0" dirty="0" smtClean="0"/>
              <a:t>, </a:t>
            </a:r>
            <a:r>
              <a:rPr lang="de-DE" baseline="0" dirty="0" err="1" smtClean="0"/>
              <a:t>it</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overcome</a:t>
            </a:r>
            <a:r>
              <a:rPr lang="de-DE" baseline="0" dirty="0" smtClean="0"/>
              <a:t>.</a:t>
            </a:r>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86</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dirty="0" smtClean="0"/>
              <a:t>I</a:t>
            </a:r>
            <a:r>
              <a:rPr lang="en-US" sz="1400" baseline="0" dirty="0" smtClean="0"/>
              <a:t> woul</a:t>
            </a:r>
            <a:r>
              <a:rPr lang="en-US" sz="1400" dirty="0" smtClean="0"/>
              <a:t>d like to conclude by</a:t>
            </a:r>
            <a:r>
              <a:rPr lang="en-US" sz="1400" baseline="0" dirty="0" smtClean="0"/>
              <a:t> presenting another result of my research: </a:t>
            </a:r>
            <a:r>
              <a:rPr lang="en-US" sz="1400" b="1" dirty="0" smtClean="0">
                <a:solidFill>
                  <a:srgbClr val="014AED"/>
                </a:solidFill>
              </a:rPr>
              <a:t>Rules of satyagraha (in a general sense)</a:t>
            </a:r>
            <a:endParaRPr lang="de-DE" sz="1300"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87</a:t>
            </a:fld>
            <a:endParaRPr lang="de-DE"/>
          </a:p>
        </p:txBody>
      </p:sp>
    </p:spTree>
    <p:extLst>
      <p:ext uri="{BB962C8B-B14F-4D97-AF65-F5344CB8AC3E}">
        <p14:creationId xmlns:p14="http://schemas.microsoft.com/office/powerpoint/2010/main" val="11710756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By</a:t>
            </a:r>
            <a:r>
              <a:rPr lang="de-DE" dirty="0" smtClean="0"/>
              <a:t> </a:t>
            </a:r>
            <a:r>
              <a:rPr lang="de-DE" dirty="0" err="1" smtClean="0"/>
              <a:t>comparing</a:t>
            </a:r>
            <a:r>
              <a:rPr lang="de-DE" dirty="0" smtClean="0"/>
              <a:t> different </a:t>
            </a:r>
            <a:r>
              <a:rPr lang="de-DE" dirty="0" err="1" smtClean="0"/>
              <a:t>concepts</a:t>
            </a:r>
            <a:r>
              <a:rPr lang="de-DE" dirty="0" smtClean="0"/>
              <a:t> I </a:t>
            </a:r>
            <a:r>
              <a:rPr lang="de-DE" dirty="0" err="1" smtClean="0"/>
              <a:t>found</a:t>
            </a:r>
            <a:r>
              <a:rPr lang="de-DE" dirty="0" smtClean="0"/>
              <a:t> </a:t>
            </a:r>
            <a:r>
              <a:rPr lang="de-DE" dirty="0" err="1" smtClean="0"/>
              <a:t>these</a:t>
            </a:r>
            <a:r>
              <a:rPr lang="de-DE" dirty="0" smtClean="0"/>
              <a:t> „</a:t>
            </a:r>
            <a:r>
              <a:rPr lang="en-US" dirty="0" smtClean="0"/>
              <a:t>Rules for satyagraha (in a general sense)”: - Trust in other powers; - Show courage; - Make benevolent contact with the others involved; - Do not cooperate with injustice; - Take the risks upon yourself; - Do not harm others; - Do not </a:t>
            </a:r>
            <a:r>
              <a:rPr lang="en-US" smtClean="0"/>
              <a:t>give way</a:t>
            </a:r>
            <a:r>
              <a:rPr lang="en-US" dirty="0" smtClean="0"/>
              <a:t>; - Behave </a:t>
            </a:r>
            <a:r>
              <a:rPr lang="en-US" smtClean="0"/>
              <a:t>constructively; - </a:t>
            </a:r>
            <a:r>
              <a:rPr lang="en-US" dirty="0" smtClean="0"/>
              <a:t>Insist on humanity and justice. </a:t>
            </a:r>
            <a:endParaRPr lang="de-DE" dirty="0" smtClean="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88</a:t>
            </a:fld>
            <a:endParaRPr lang="de-DE"/>
          </a:p>
        </p:txBody>
      </p:sp>
    </p:spTree>
    <p:extLst>
      <p:ext uri="{BB962C8B-B14F-4D97-AF65-F5344CB8AC3E}">
        <p14:creationId xmlns:p14="http://schemas.microsoft.com/office/powerpoint/2010/main" val="24053067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89</a:t>
            </a:fld>
            <a:endParaRPr lang="de-DE"/>
          </a:p>
        </p:txBody>
      </p:sp>
    </p:spTree>
    <p:extLst>
      <p:ext uri="{BB962C8B-B14F-4D97-AF65-F5344CB8AC3E}">
        <p14:creationId xmlns:p14="http://schemas.microsoft.com/office/powerpoint/2010/main" val="1595703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err="1" smtClean="0"/>
              <a:t>that</a:t>
            </a:r>
            <a:r>
              <a:rPr lang="de-DE" baseline="0" dirty="0" smtClean="0"/>
              <a:t> </a:t>
            </a:r>
            <a:r>
              <a:rPr lang="de-DE" baseline="0" dirty="0" err="1" smtClean="0"/>
              <a:t>it</a:t>
            </a:r>
            <a:r>
              <a:rPr lang="de-DE" baseline="0" dirty="0" smtClean="0"/>
              <a:t> was Gandhi </a:t>
            </a:r>
            <a:r>
              <a:rPr lang="de-DE" baseline="0" dirty="0" err="1" smtClean="0"/>
              <a:t>who</a:t>
            </a:r>
            <a:r>
              <a:rPr lang="de-DE" baseline="0" dirty="0" smtClean="0"/>
              <a:t> not </a:t>
            </a:r>
            <a:r>
              <a:rPr lang="de-DE" baseline="0" dirty="0" err="1" smtClean="0"/>
              <a:t>only</a:t>
            </a:r>
            <a:r>
              <a:rPr lang="de-DE" baseline="0" dirty="0" smtClean="0"/>
              <a:t> </a:t>
            </a:r>
            <a:r>
              <a:rPr lang="de-DE" baseline="0" dirty="0" err="1" smtClean="0"/>
              <a:t>made</a:t>
            </a:r>
            <a:r>
              <a:rPr lang="de-DE" baseline="0" dirty="0" smtClean="0"/>
              <a:t> </a:t>
            </a:r>
            <a:r>
              <a:rPr lang="de-DE" b="1" baseline="0" dirty="0" err="1" smtClean="0"/>
              <a:t>civil</a:t>
            </a:r>
            <a:r>
              <a:rPr lang="de-DE" baseline="0" dirty="0" smtClean="0"/>
              <a:t> </a:t>
            </a:r>
            <a:r>
              <a:rPr lang="de-DE" b="1" baseline="0" dirty="0" err="1" smtClean="0"/>
              <a:t>disobedience</a:t>
            </a:r>
            <a:r>
              <a:rPr lang="de-DE" b="1" baseline="0" dirty="0" smtClean="0"/>
              <a:t> </a:t>
            </a:r>
            <a:r>
              <a:rPr lang="de-DE" baseline="0" dirty="0" err="1" smtClean="0"/>
              <a:t>both</a:t>
            </a:r>
            <a:r>
              <a:rPr lang="de-DE" baseline="0" dirty="0" smtClean="0"/>
              <a:t> </a:t>
            </a:r>
            <a:r>
              <a:rPr lang="de-DE" baseline="0" dirty="0" err="1" smtClean="0"/>
              <a:t>known</a:t>
            </a:r>
            <a:r>
              <a:rPr lang="de-DE" baseline="0" dirty="0" smtClean="0"/>
              <a:t> </a:t>
            </a:r>
            <a:r>
              <a:rPr lang="de-DE" baseline="0" dirty="0" err="1" smtClean="0"/>
              <a:t>throughout</a:t>
            </a:r>
            <a:r>
              <a:rPr lang="de-DE" baseline="0" dirty="0" smtClean="0"/>
              <a:t> the </a:t>
            </a:r>
            <a:r>
              <a:rPr lang="de-DE" baseline="0" dirty="0" err="1" smtClean="0"/>
              <a:t>world</a:t>
            </a:r>
            <a:r>
              <a:rPr lang="de-DE" baseline="0" dirty="0" smtClean="0"/>
              <a:t> </a:t>
            </a:r>
            <a:r>
              <a:rPr lang="de-DE" b="1" baseline="0" dirty="0" err="1" smtClean="0"/>
              <a:t>and</a:t>
            </a:r>
            <a:r>
              <a:rPr lang="de-DE" baseline="0" dirty="0" smtClean="0"/>
              <a:t> </a:t>
            </a:r>
            <a:r>
              <a:rPr lang="de-DE" b="1" baseline="0" dirty="0" smtClean="0"/>
              <a:t>also</a:t>
            </a:r>
            <a:r>
              <a:rPr lang="de-DE" baseline="0" dirty="0" smtClean="0"/>
              <a:t> </a:t>
            </a:r>
            <a:r>
              <a:rPr lang="de-DE" baseline="0" dirty="0" err="1" smtClean="0"/>
              <a:t>through</a:t>
            </a:r>
            <a:r>
              <a:rPr lang="de-DE" baseline="0" dirty="0" smtClean="0"/>
              <a:t> </a:t>
            </a:r>
            <a:r>
              <a:rPr lang="de-DE" baseline="0" dirty="0" err="1" smtClean="0"/>
              <a:t>his</a:t>
            </a:r>
            <a:r>
              <a:rPr lang="de-DE" baseline="0" dirty="0" smtClean="0"/>
              <a:t> personal </a:t>
            </a:r>
            <a:r>
              <a:rPr lang="de-DE" baseline="0" dirty="0" err="1" smtClean="0"/>
              <a:t>trustworthiness</a:t>
            </a:r>
            <a:r>
              <a:rPr lang="de-DE" baseline="0" dirty="0" smtClean="0"/>
              <a:t> </a:t>
            </a:r>
            <a:r>
              <a:rPr lang="de-DE" baseline="0" dirty="0" err="1" smtClean="0"/>
              <a:t>and</a:t>
            </a:r>
            <a:r>
              <a:rPr lang="de-DE" baseline="0" dirty="0" smtClean="0"/>
              <a:t> </a:t>
            </a:r>
            <a:r>
              <a:rPr lang="de-DE" baseline="0" dirty="0" err="1" smtClean="0"/>
              <a:t>modesty</a:t>
            </a:r>
            <a:r>
              <a:rPr lang="de-DE" baseline="0" dirty="0" smtClean="0"/>
              <a:t>, </a:t>
            </a:r>
            <a:r>
              <a:rPr lang="de-DE" baseline="0" dirty="0" err="1" smtClean="0"/>
              <a:t>made</a:t>
            </a:r>
            <a:r>
              <a:rPr lang="de-DE" baseline="0" dirty="0" smtClean="0"/>
              <a:t> </a:t>
            </a:r>
            <a:r>
              <a:rPr lang="de-DE" b="1" baseline="0" dirty="0" err="1" smtClean="0"/>
              <a:t>civil</a:t>
            </a:r>
            <a:r>
              <a:rPr lang="de-DE" baseline="0" dirty="0" smtClean="0"/>
              <a:t> </a:t>
            </a:r>
            <a:r>
              <a:rPr lang="de-DE" b="1" baseline="0" dirty="0" err="1" smtClean="0"/>
              <a:t>disobedience</a:t>
            </a:r>
            <a:r>
              <a:rPr lang="de-DE" b="1" baseline="0" dirty="0" smtClean="0"/>
              <a:t> </a:t>
            </a:r>
            <a:r>
              <a:rPr lang="de-DE" baseline="0" dirty="0" err="1" smtClean="0"/>
              <a:t>acceptable</a:t>
            </a:r>
            <a:r>
              <a:rPr lang="de-DE" baseline="0" dirty="0" smtClean="0"/>
              <a:t> </a:t>
            </a:r>
            <a:r>
              <a:rPr lang="de-DE" baseline="0" dirty="0" err="1" smtClean="0"/>
              <a:t>by</a:t>
            </a:r>
            <a:r>
              <a:rPr lang="de-DE" baseline="0" dirty="0" smtClean="0"/>
              <a:t> </a:t>
            </a:r>
            <a:r>
              <a:rPr lang="de-DE" baseline="0" dirty="0" err="1" smtClean="0"/>
              <a:t>protesters</a:t>
            </a:r>
            <a:r>
              <a:rPr lang="de-DE" baseline="0" dirty="0" smtClean="0"/>
              <a:t> </a:t>
            </a:r>
            <a:r>
              <a:rPr lang="de-DE" baseline="0" dirty="0" err="1" smtClean="0"/>
              <a:t>as</a:t>
            </a:r>
            <a:r>
              <a:rPr lang="de-DE" baseline="0" dirty="0" smtClean="0"/>
              <a:t> a </a:t>
            </a:r>
            <a:r>
              <a:rPr lang="de-DE" baseline="0" dirty="0" err="1" smtClean="0"/>
              <a:t>potentiallly</a:t>
            </a:r>
            <a:r>
              <a:rPr lang="de-DE" baseline="0" dirty="0" smtClean="0"/>
              <a:t> </a:t>
            </a:r>
            <a:r>
              <a:rPr lang="de-DE" baseline="0" dirty="0" err="1" smtClean="0"/>
              <a:t>effective</a:t>
            </a:r>
            <a:r>
              <a:rPr lang="de-DE" baseline="0" dirty="0" smtClean="0"/>
              <a:t> </a:t>
            </a:r>
            <a:r>
              <a:rPr lang="de-DE" baseline="0" dirty="0" err="1" smtClean="0"/>
              <a:t>means</a:t>
            </a:r>
            <a:r>
              <a:rPr lang="de-DE" baseline="0" dirty="0" smtClean="0"/>
              <a:t> </a:t>
            </a:r>
            <a:r>
              <a:rPr lang="de-DE" b="1" baseline="0" dirty="0" err="1" smtClean="0"/>
              <a:t>and</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9</a:t>
            </a:fld>
            <a:endParaRPr lang="de-DE"/>
          </a:p>
        </p:txBody>
      </p:sp>
    </p:spTree>
    <p:extLst>
      <p:ext uri="{BB962C8B-B14F-4D97-AF65-F5344CB8AC3E}">
        <p14:creationId xmlns:p14="http://schemas.microsoft.com/office/powerpoint/2010/main" val="38853873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Thank you all for listening, </a:t>
            </a:r>
            <a:r>
              <a:rPr lang="de-DE" dirty="0" smtClean="0"/>
              <a:t>I </a:t>
            </a:r>
            <a:r>
              <a:rPr lang="de-DE" dirty="0" err="1" smtClean="0"/>
              <a:t>look</a:t>
            </a:r>
            <a:r>
              <a:rPr lang="de-DE" dirty="0" smtClean="0"/>
              <a:t> </a:t>
            </a:r>
            <a:r>
              <a:rPr lang="de-DE" dirty="0" err="1" smtClean="0"/>
              <a:t>forward</a:t>
            </a:r>
            <a:r>
              <a:rPr lang="de-DE" dirty="0" smtClean="0"/>
              <a:t> to </a:t>
            </a:r>
            <a:r>
              <a:rPr lang="de-DE" dirty="0" err="1" smtClean="0"/>
              <a:t>our</a:t>
            </a:r>
            <a:r>
              <a:rPr lang="de-DE" dirty="0" smtClean="0"/>
              <a:t> </a:t>
            </a:r>
            <a:r>
              <a:rPr lang="de-DE" dirty="0" err="1" smtClean="0"/>
              <a:t>discussion</a:t>
            </a:r>
            <a:r>
              <a:rPr lang="de-DE" dirty="0" smtClean="0"/>
              <a:t>.</a:t>
            </a:r>
            <a:endParaRPr lang="de-DE" dirty="0"/>
          </a:p>
        </p:txBody>
      </p:sp>
      <p:sp>
        <p:nvSpPr>
          <p:cNvPr id="4" name="Foliennummernplatzhalter 3"/>
          <p:cNvSpPr>
            <a:spLocks noGrp="1"/>
          </p:cNvSpPr>
          <p:nvPr>
            <p:ph type="sldNum" sz="quarter" idx="10"/>
          </p:nvPr>
        </p:nvSpPr>
        <p:spPr/>
        <p:txBody>
          <a:bodyPr/>
          <a:lstStyle/>
          <a:p>
            <a:pPr>
              <a:defRPr/>
            </a:pPr>
            <a:fld id="{6326646E-B64B-4809-9550-A2B72055332A}" type="slidenum">
              <a:rPr lang="de-DE" smtClean="0"/>
              <a:pPr>
                <a:defRPr/>
              </a:pPr>
              <a:t>90</a:t>
            </a:fld>
            <a:endParaRPr lang="de-DE"/>
          </a:p>
        </p:txBody>
      </p:sp>
    </p:spTree>
    <p:extLst>
      <p:ext uri="{BB962C8B-B14F-4D97-AF65-F5344CB8AC3E}">
        <p14:creationId xmlns:p14="http://schemas.microsoft.com/office/powerpoint/2010/main" val="82348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D18F5622-BE4E-4E51-B9E2-9BD4F95B8405}" type="slidenum">
              <a:rPr lang="de-DE" smtClean="0"/>
              <a:pPr>
                <a:defRPr/>
              </a:pPr>
              <a:t>‹Nr.›</a:t>
            </a:fld>
            <a:endParaRPr lang="de-DE"/>
          </a:p>
        </p:txBody>
      </p:sp>
    </p:spTree>
    <p:extLst>
      <p:ext uri="{BB962C8B-B14F-4D97-AF65-F5344CB8AC3E}">
        <p14:creationId xmlns:p14="http://schemas.microsoft.com/office/powerpoint/2010/main" val="63831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EDC1EC0D-DA5F-42FE-9AD1-C3CF83BAAE05}" type="slidenum">
              <a:rPr lang="de-DE" smtClean="0"/>
              <a:pPr>
                <a:defRPr/>
              </a:pPr>
              <a:t>‹Nr.›</a:t>
            </a:fld>
            <a:endParaRPr lang="de-DE"/>
          </a:p>
        </p:txBody>
      </p:sp>
    </p:spTree>
    <p:extLst>
      <p:ext uri="{BB962C8B-B14F-4D97-AF65-F5344CB8AC3E}">
        <p14:creationId xmlns:p14="http://schemas.microsoft.com/office/powerpoint/2010/main" val="1153174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9E8A9366-6022-4935-A89A-1E84D123CF58}" type="slidenum">
              <a:rPr lang="de-DE" smtClean="0"/>
              <a:pPr>
                <a:defRPr/>
              </a:pPr>
              <a:t>‹Nr.›</a:t>
            </a:fld>
            <a:endParaRPr lang="de-DE"/>
          </a:p>
        </p:txBody>
      </p:sp>
    </p:spTree>
    <p:extLst>
      <p:ext uri="{BB962C8B-B14F-4D97-AF65-F5344CB8AC3E}">
        <p14:creationId xmlns:p14="http://schemas.microsoft.com/office/powerpoint/2010/main" val="134005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571F42A1-F6D8-4FAF-A508-CD5BAC84034E}" type="slidenum">
              <a:rPr lang="de-DE" smtClean="0"/>
              <a:pPr>
                <a:defRPr/>
              </a:pPr>
              <a:t>‹Nr.›</a:t>
            </a:fld>
            <a:endParaRPr lang="de-DE"/>
          </a:p>
        </p:txBody>
      </p:sp>
    </p:spTree>
    <p:extLst>
      <p:ext uri="{BB962C8B-B14F-4D97-AF65-F5344CB8AC3E}">
        <p14:creationId xmlns:p14="http://schemas.microsoft.com/office/powerpoint/2010/main" val="268512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E94A8C41-51D1-4543-90DE-5E50D581C492}" type="slidenum">
              <a:rPr lang="de-DE" smtClean="0"/>
              <a:pPr>
                <a:defRPr/>
              </a:pPr>
              <a:t>‹Nr.›</a:t>
            </a:fld>
            <a:endParaRPr lang="de-DE"/>
          </a:p>
        </p:txBody>
      </p:sp>
    </p:spTree>
    <p:extLst>
      <p:ext uri="{BB962C8B-B14F-4D97-AF65-F5344CB8AC3E}">
        <p14:creationId xmlns:p14="http://schemas.microsoft.com/office/powerpoint/2010/main" val="236728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BF7E47AE-FB5D-40D4-8CEE-86178B4C2AEF}" type="slidenum">
              <a:rPr lang="de-DE" smtClean="0"/>
              <a:pPr>
                <a:defRPr/>
              </a:pPr>
              <a:t>‹Nr.›</a:t>
            </a:fld>
            <a:endParaRPr lang="de-DE"/>
          </a:p>
        </p:txBody>
      </p:sp>
    </p:spTree>
    <p:extLst>
      <p:ext uri="{BB962C8B-B14F-4D97-AF65-F5344CB8AC3E}">
        <p14:creationId xmlns:p14="http://schemas.microsoft.com/office/powerpoint/2010/main" val="324710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pPr>
              <a:defRPr/>
            </a:pPr>
            <a:endParaRPr lang="de-DE"/>
          </a:p>
        </p:txBody>
      </p:sp>
      <p:sp>
        <p:nvSpPr>
          <p:cNvPr id="8" name="Fußzeilenplatzhalter 7"/>
          <p:cNvSpPr>
            <a:spLocks noGrp="1"/>
          </p:cNvSpPr>
          <p:nvPr>
            <p:ph type="ftr" sz="quarter" idx="11"/>
          </p:nvPr>
        </p:nvSpPr>
        <p:spPr/>
        <p:txBody>
          <a:bodyPr/>
          <a:lstStyle/>
          <a:p>
            <a:pPr>
              <a:defRPr/>
            </a:pPr>
            <a:endParaRPr lang="de-DE"/>
          </a:p>
        </p:txBody>
      </p:sp>
      <p:sp>
        <p:nvSpPr>
          <p:cNvPr id="9" name="Foliennummernplatzhalter 8"/>
          <p:cNvSpPr>
            <a:spLocks noGrp="1"/>
          </p:cNvSpPr>
          <p:nvPr>
            <p:ph type="sldNum" sz="quarter" idx="12"/>
          </p:nvPr>
        </p:nvSpPr>
        <p:spPr/>
        <p:txBody>
          <a:bodyPr/>
          <a:lstStyle/>
          <a:p>
            <a:pPr>
              <a:defRPr/>
            </a:pPr>
            <a:fld id="{F4BE921F-0B86-4DEE-A578-AC37A12B8CB1}" type="slidenum">
              <a:rPr lang="de-DE" smtClean="0"/>
              <a:pPr>
                <a:defRPr/>
              </a:pPr>
              <a:t>‹Nr.›</a:t>
            </a:fld>
            <a:endParaRPr lang="de-DE"/>
          </a:p>
        </p:txBody>
      </p:sp>
    </p:spTree>
    <p:extLst>
      <p:ext uri="{BB962C8B-B14F-4D97-AF65-F5344CB8AC3E}">
        <p14:creationId xmlns:p14="http://schemas.microsoft.com/office/powerpoint/2010/main" val="189064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a:defRPr/>
            </a:pPr>
            <a:endParaRPr lang="de-DE"/>
          </a:p>
        </p:txBody>
      </p:sp>
      <p:sp>
        <p:nvSpPr>
          <p:cNvPr id="4" name="Fußzeilenplatzhalter 3"/>
          <p:cNvSpPr>
            <a:spLocks noGrp="1"/>
          </p:cNvSpPr>
          <p:nvPr>
            <p:ph type="ftr" sz="quarter" idx="11"/>
          </p:nvPr>
        </p:nvSpPr>
        <p:spPr/>
        <p:txBody>
          <a:bodyPr/>
          <a:lstStyle/>
          <a:p>
            <a:pPr>
              <a:defRPr/>
            </a:pPr>
            <a:endParaRPr lang="de-DE"/>
          </a:p>
        </p:txBody>
      </p:sp>
      <p:sp>
        <p:nvSpPr>
          <p:cNvPr id="5" name="Foliennummernplatzhalter 4"/>
          <p:cNvSpPr>
            <a:spLocks noGrp="1"/>
          </p:cNvSpPr>
          <p:nvPr>
            <p:ph type="sldNum" sz="quarter" idx="12"/>
          </p:nvPr>
        </p:nvSpPr>
        <p:spPr/>
        <p:txBody>
          <a:bodyPr/>
          <a:lstStyle/>
          <a:p>
            <a:pPr>
              <a:defRPr/>
            </a:pPr>
            <a:fld id="{8E28F43F-3805-45A7-8160-6D635FEAF19B}" type="slidenum">
              <a:rPr lang="de-DE" smtClean="0"/>
              <a:pPr>
                <a:defRPr/>
              </a:pPr>
              <a:t>‹Nr.›</a:t>
            </a:fld>
            <a:endParaRPr lang="de-DE"/>
          </a:p>
        </p:txBody>
      </p:sp>
    </p:spTree>
    <p:extLst>
      <p:ext uri="{BB962C8B-B14F-4D97-AF65-F5344CB8AC3E}">
        <p14:creationId xmlns:p14="http://schemas.microsoft.com/office/powerpoint/2010/main" val="339294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E413261D-C94D-4B81-A5B2-54867B7781E5}" type="slidenum">
              <a:rPr lang="de-DE" smtClean="0"/>
              <a:pPr>
                <a:defRPr/>
              </a:pPr>
              <a:t>‹Nr.›</a:t>
            </a:fld>
            <a:endParaRPr lang="de-DE"/>
          </a:p>
        </p:txBody>
      </p:sp>
    </p:spTree>
    <p:extLst>
      <p:ext uri="{BB962C8B-B14F-4D97-AF65-F5344CB8AC3E}">
        <p14:creationId xmlns:p14="http://schemas.microsoft.com/office/powerpoint/2010/main" val="398105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259DAC59-52C5-4077-8A4B-FDE7C1484BA8}" type="slidenum">
              <a:rPr lang="de-DE" smtClean="0"/>
              <a:pPr>
                <a:defRPr/>
              </a:pPr>
              <a:t>‹Nr.›</a:t>
            </a:fld>
            <a:endParaRPr lang="de-DE"/>
          </a:p>
        </p:txBody>
      </p:sp>
    </p:spTree>
    <p:extLst>
      <p:ext uri="{BB962C8B-B14F-4D97-AF65-F5344CB8AC3E}">
        <p14:creationId xmlns:p14="http://schemas.microsoft.com/office/powerpoint/2010/main" val="144520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F77E4160-A100-4053-B305-ACE48AD10EEB}" type="slidenum">
              <a:rPr lang="de-DE" smtClean="0"/>
              <a:pPr>
                <a:defRPr/>
              </a:pPr>
              <a:t>‹Nr.›</a:t>
            </a:fld>
            <a:endParaRPr lang="de-DE"/>
          </a:p>
        </p:txBody>
      </p:sp>
    </p:spTree>
    <p:extLst>
      <p:ext uri="{BB962C8B-B14F-4D97-AF65-F5344CB8AC3E}">
        <p14:creationId xmlns:p14="http://schemas.microsoft.com/office/powerpoint/2010/main" val="234398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55D0A92-B398-440A-850C-D94710A52175}" type="slidenum">
              <a:rPr lang="de-DE" smtClean="0"/>
              <a:pPr>
                <a:defRPr/>
              </a:pPr>
              <a:t>‹Nr.›</a:t>
            </a:fld>
            <a:endParaRPr lang="de-DE"/>
          </a:p>
        </p:txBody>
      </p:sp>
    </p:spTree>
    <p:extLst>
      <p:ext uri="{BB962C8B-B14F-4D97-AF65-F5344CB8AC3E}">
        <p14:creationId xmlns:p14="http://schemas.microsoft.com/office/powerpoint/2010/main" val="763337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6.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jp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jp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jpg"/><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jpeg"/><Relationship Id="rId7" Type="http://schemas.microsoft.com/office/2007/relationships/hdphoto" Target="../media/hdphoto1.wdp"/><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6.png"/><Relationship Id="rId4" Type="http://schemas.microsoft.com/office/2007/relationships/hdphoto" Target="../media/hdphoto2.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5.jpe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5.jpe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hyperlink" Target="http://www.martin-arnold.eu/"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2279224"/>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4429760"/>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2" descr="guetek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363" y="4215401"/>
            <a:ext cx="15033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1124386" y="5302992"/>
            <a:ext cx="6840538" cy="461963"/>
          </a:xfrm>
          <a:prstGeom prst="rect">
            <a:avLst/>
          </a:prstGeom>
          <a:noFill/>
        </p:spPr>
        <p:txBody>
          <a:bodyPr>
            <a:spAutoFit/>
          </a:bodyPr>
          <a:lstStyle/>
          <a:p>
            <a:pPr algn="ctr">
              <a:defRPr/>
            </a:pPr>
            <a:r>
              <a:rPr lang="de-DE" sz="2400" b="1" dirty="0">
                <a:solidFill>
                  <a:srgbClr val="9B3937"/>
                </a:solidFill>
              </a:rPr>
              <a:t>Martin Arnold</a:t>
            </a:r>
            <a:endParaRPr lang="de-DE" sz="2400" dirty="0">
              <a:solidFill>
                <a:srgbClr val="9B3937"/>
              </a:solidFill>
            </a:endParaRPr>
          </a:p>
        </p:txBody>
      </p:sp>
      <p:grpSp>
        <p:nvGrpSpPr>
          <p:cNvPr id="5" name="Gruppieren 4"/>
          <p:cNvGrpSpPr/>
          <p:nvPr/>
        </p:nvGrpSpPr>
        <p:grpSpPr>
          <a:xfrm>
            <a:off x="324619" y="2102476"/>
            <a:ext cx="8351837" cy="1669424"/>
            <a:chOff x="324619" y="1816726"/>
            <a:chExt cx="8351837" cy="1669424"/>
          </a:xfrm>
        </p:grpSpPr>
        <p:sp>
          <p:nvSpPr>
            <p:cNvPr id="2050" name="Textfeld 1"/>
            <p:cNvSpPr txBox="1">
              <a:spLocks noChangeArrowheads="1"/>
            </p:cNvSpPr>
            <p:nvPr/>
          </p:nvSpPr>
          <p:spPr bwMode="auto">
            <a:xfrm>
              <a:off x="324619" y="2173172"/>
              <a:ext cx="8351837"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FontTx/>
                <a:buNone/>
              </a:pPr>
              <a:r>
                <a:rPr lang="en-US" altLang="de-DE" sz="2800" b="1" dirty="0">
                  <a:solidFill>
                    <a:srgbClr val="00B050"/>
                  </a:solidFill>
                  <a:latin typeface="Book Antiqua" pitchFamily="18" charset="0"/>
                </a:rPr>
                <a:t>Practicing Active Nonviolence </a:t>
              </a:r>
              <a:r>
                <a:rPr lang="en-US" altLang="de-DE" sz="2800" b="1" dirty="0" smtClean="0">
                  <a:solidFill>
                    <a:srgbClr val="00B050"/>
                  </a:solidFill>
                  <a:latin typeface="Book Antiqua" pitchFamily="18" charset="0"/>
                </a:rPr>
                <a:t/>
              </a:r>
              <a:br>
                <a:rPr lang="en-US" altLang="de-DE" sz="2800" b="1" dirty="0" smtClean="0">
                  <a:solidFill>
                    <a:srgbClr val="00B050"/>
                  </a:solidFill>
                  <a:latin typeface="Book Antiqua" pitchFamily="18" charset="0"/>
                </a:rPr>
              </a:br>
              <a:r>
                <a:rPr lang="en-US" altLang="de-DE" sz="2800" b="1" dirty="0" smtClean="0">
                  <a:solidFill>
                    <a:srgbClr val="00B050"/>
                  </a:solidFill>
                  <a:latin typeface="Book Antiqua" pitchFamily="18" charset="0"/>
                </a:rPr>
                <a:t>in </a:t>
              </a:r>
              <a:r>
                <a:rPr lang="en-US" altLang="de-DE" sz="2800" b="1" dirty="0">
                  <a:solidFill>
                    <a:srgbClr val="00B050"/>
                  </a:solidFill>
                  <a:latin typeface="Book Antiqua" pitchFamily="18" charset="0"/>
                </a:rPr>
                <a:t>the 21st </a:t>
              </a:r>
              <a:r>
                <a:rPr lang="en-US" altLang="de-DE" sz="2800" b="1" dirty="0" smtClean="0">
                  <a:solidFill>
                    <a:srgbClr val="00B050"/>
                  </a:solidFill>
                  <a:latin typeface="Book Antiqua" pitchFamily="18" charset="0"/>
                </a:rPr>
                <a:t>Century</a:t>
              </a:r>
              <a:endParaRPr lang="de-DE" altLang="de-DE" sz="2800" b="1" dirty="0" smtClean="0">
                <a:solidFill>
                  <a:srgbClr val="00B050"/>
                </a:solidFill>
                <a:latin typeface="Book Antiqua" pitchFamily="18" charset="0"/>
              </a:endParaRPr>
            </a:p>
          </p:txBody>
        </p:sp>
        <p:sp>
          <p:nvSpPr>
            <p:cNvPr id="4" name="Abgerundetes Rechteck 3"/>
            <p:cNvSpPr/>
            <p:nvPr/>
          </p:nvSpPr>
          <p:spPr>
            <a:xfrm>
              <a:off x="590550" y="1816726"/>
              <a:ext cx="7943850" cy="166942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802"/>
          <a:stretch/>
        </p:blipFill>
        <p:spPr bwMode="auto">
          <a:xfrm>
            <a:off x="-4830" y="-57150"/>
            <a:ext cx="9444292"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725" y="14695"/>
            <a:ext cx="30861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 y="-57150"/>
            <a:ext cx="44767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feld 4"/>
          <p:cNvSpPr txBox="1">
            <a:spLocks noChangeArrowheads="1"/>
          </p:cNvSpPr>
          <p:nvPr/>
        </p:nvSpPr>
        <p:spPr bwMode="auto">
          <a:xfrm>
            <a:off x="252413" y="5800970"/>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itchFamily="18" charset="0"/>
                <a:cs typeface="Arial" pitchFamily="34" charset="0"/>
              </a:defRPr>
            </a:lvl1pPr>
            <a:lvl2pPr marL="742950" indent="-285750" eaLnBrk="0" hangingPunct="0">
              <a:defRPr>
                <a:solidFill>
                  <a:schemeClr val="tx1"/>
                </a:solidFill>
                <a:latin typeface="Book Antiqua" pitchFamily="18" charset="0"/>
                <a:cs typeface="Arial" pitchFamily="34" charset="0"/>
              </a:defRPr>
            </a:lvl2pPr>
            <a:lvl3pPr marL="1143000" indent="-228600" eaLnBrk="0" hangingPunct="0">
              <a:defRPr>
                <a:solidFill>
                  <a:schemeClr val="tx1"/>
                </a:solidFill>
                <a:latin typeface="Book Antiqua" pitchFamily="18" charset="0"/>
                <a:cs typeface="Arial" pitchFamily="34" charset="0"/>
              </a:defRPr>
            </a:lvl3pPr>
            <a:lvl4pPr marL="1600200" indent="-228600" eaLnBrk="0" hangingPunct="0">
              <a:defRPr>
                <a:solidFill>
                  <a:schemeClr val="tx1"/>
                </a:solidFill>
                <a:latin typeface="Book Antiqua" pitchFamily="18" charset="0"/>
                <a:cs typeface="Arial" pitchFamily="34" charset="0"/>
              </a:defRPr>
            </a:lvl4pPr>
            <a:lvl5pPr marL="2057400" indent="-228600" eaLnBrk="0" hangingPunct="0">
              <a:defRPr>
                <a:solidFill>
                  <a:schemeClr val="tx1"/>
                </a:solidFill>
                <a:latin typeface="Book Antiqua" pitchFamily="18" charset="0"/>
                <a:cs typeface="Arial" pitchFamily="34" charset="0"/>
              </a:defRPr>
            </a:lvl5pPr>
            <a:lvl6pPr marL="2514600" indent="-228600" eaLnBrk="0" fontAlgn="base" hangingPunct="0">
              <a:spcBef>
                <a:spcPct val="0"/>
              </a:spcBef>
              <a:spcAft>
                <a:spcPct val="0"/>
              </a:spcAft>
              <a:defRPr>
                <a:solidFill>
                  <a:schemeClr val="tx1"/>
                </a:solidFill>
                <a:latin typeface="Book Antiqua" pitchFamily="18" charset="0"/>
                <a:cs typeface="Arial" pitchFamily="34" charset="0"/>
              </a:defRPr>
            </a:lvl6pPr>
            <a:lvl7pPr marL="2971800" indent="-228600" eaLnBrk="0" fontAlgn="base" hangingPunct="0">
              <a:spcBef>
                <a:spcPct val="0"/>
              </a:spcBef>
              <a:spcAft>
                <a:spcPct val="0"/>
              </a:spcAft>
              <a:defRPr>
                <a:solidFill>
                  <a:schemeClr val="tx1"/>
                </a:solidFill>
                <a:latin typeface="Book Antiqua" pitchFamily="18" charset="0"/>
                <a:cs typeface="Arial" pitchFamily="34" charset="0"/>
              </a:defRPr>
            </a:lvl7pPr>
            <a:lvl8pPr marL="3429000" indent="-228600" eaLnBrk="0" fontAlgn="base" hangingPunct="0">
              <a:spcBef>
                <a:spcPct val="0"/>
              </a:spcBef>
              <a:spcAft>
                <a:spcPct val="0"/>
              </a:spcAft>
              <a:defRPr>
                <a:solidFill>
                  <a:schemeClr val="tx1"/>
                </a:solidFill>
                <a:latin typeface="Book Antiqua" pitchFamily="18" charset="0"/>
                <a:cs typeface="Arial" pitchFamily="34" charset="0"/>
              </a:defRPr>
            </a:lvl8pPr>
            <a:lvl9pPr marL="3886200" indent="-228600" eaLnBrk="0" fontAlgn="base" hangingPunct="0">
              <a:spcBef>
                <a:spcPct val="0"/>
              </a:spcBef>
              <a:spcAft>
                <a:spcPct val="0"/>
              </a:spcAft>
              <a:defRPr>
                <a:solidFill>
                  <a:schemeClr val="tx1"/>
                </a:solidFill>
                <a:latin typeface="Book Antiqua" pitchFamily="18" charset="0"/>
                <a:cs typeface="Arial" pitchFamily="34" charset="0"/>
              </a:defRPr>
            </a:lvl9pPr>
          </a:lstStyle>
          <a:p>
            <a:pPr algn="ctr"/>
            <a:r>
              <a:rPr lang="en-US" sz="2000" b="1" dirty="0" smtClean="0">
                <a:solidFill>
                  <a:srgbClr val="9B3937"/>
                </a:solidFill>
                <a:cs typeface="Arial" charset="0"/>
              </a:rPr>
              <a:t>Ahimsa </a:t>
            </a:r>
            <a:r>
              <a:rPr lang="en-US" sz="2000" b="1" dirty="0" err="1" smtClean="0">
                <a:solidFill>
                  <a:srgbClr val="9B3937"/>
                </a:solidFill>
                <a:cs typeface="Arial" charset="0"/>
              </a:rPr>
              <a:t>Mandap</a:t>
            </a:r>
            <a:r>
              <a:rPr lang="en-US" sz="2000" b="1" dirty="0" smtClean="0">
                <a:solidFill>
                  <a:srgbClr val="9B3937"/>
                </a:solidFill>
                <a:cs typeface="Arial" charset="0"/>
              </a:rPr>
              <a:t>, Tagore Hall, Gandhi </a:t>
            </a:r>
            <a:r>
              <a:rPr lang="en-US" sz="2000" b="1" dirty="0" err="1" smtClean="0">
                <a:solidFill>
                  <a:srgbClr val="9B3937"/>
                </a:solidFill>
                <a:cs typeface="Arial" charset="0"/>
              </a:rPr>
              <a:t>Darshan</a:t>
            </a:r>
            <a:r>
              <a:rPr lang="en-US" sz="2000" b="1" dirty="0" smtClean="0">
                <a:solidFill>
                  <a:srgbClr val="9B3937"/>
                </a:solidFill>
                <a:cs typeface="Arial" charset="0"/>
              </a:rPr>
              <a:t>, </a:t>
            </a:r>
            <a:r>
              <a:rPr lang="en-US" sz="2000" b="1" dirty="0" err="1" smtClean="0">
                <a:solidFill>
                  <a:srgbClr val="9B3937"/>
                </a:solidFill>
                <a:cs typeface="Arial" charset="0"/>
              </a:rPr>
              <a:t>Rajghat</a:t>
            </a:r>
            <a:r>
              <a:rPr lang="en-US" sz="2000" b="1" dirty="0" smtClean="0">
                <a:solidFill>
                  <a:srgbClr val="9B3937"/>
                </a:solidFill>
                <a:cs typeface="Arial" charset="0"/>
              </a:rPr>
              <a:t>, </a:t>
            </a:r>
            <a:br>
              <a:rPr lang="en-US" sz="2000" b="1" dirty="0" smtClean="0">
                <a:solidFill>
                  <a:srgbClr val="9B3937"/>
                </a:solidFill>
                <a:cs typeface="Arial" charset="0"/>
              </a:rPr>
            </a:br>
            <a:r>
              <a:rPr lang="en-US" sz="2000" b="1" dirty="0" smtClean="0">
                <a:solidFill>
                  <a:srgbClr val="9B3937"/>
                </a:solidFill>
                <a:cs typeface="Arial" charset="0"/>
              </a:rPr>
              <a:t>New Delhi 110002, INDIA</a:t>
            </a:r>
          </a:p>
          <a:p>
            <a:pPr algn="ctr"/>
            <a:r>
              <a:rPr lang="de-DE" sz="2000" b="1" dirty="0">
                <a:solidFill>
                  <a:srgbClr val="9B3937"/>
                </a:solidFill>
                <a:cs typeface="Arial" charset="0"/>
              </a:rPr>
              <a:t>25th </a:t>
            </a:r>
            <a:r>
              <a:rPr lang="de-DE" sz="2000" b="1" dirty="0" smtClean="0">
                <a:solidFill>
                  <a:srgbClr val="9B3937"/>
                </a:solidFill>
                <a:cs typeface="Arial" charset="0"/>
              </a:rPr>
              <a:t>of </a:t>
            </a:r>
            <a:r>
              <a:rPr lang="de-DE" sz="2000" b="1" dirty="0" err="1" smtClean="0">
                <a:solidFill>
                  <a:srgbClr val="9B3937"/>
                </a:solidFill>
                <a:cs typeface="Arial" charset="0"/>
              </a:rPr>
              <a:t>February</a:t>
            </a:r>
            <a:r>
              <a:rPr lang="de-DE" sz="2000" b="1" dirty="0" smtClean="0">
                <a:solidFill>
                  <a:srgbClr val="9B3937"/>
                </a:solidFill>
                <a:cs typeface="Arial" charset="0"/>
              </a:rPr>
              <a:t>, 4:00 p.m., 2020 </a:t>
            </a:r>
            <a:endParaRPr lang="de-DE" sz="2000" b="1" dirty="0">
              <a:solidFill>
                <a:srgbClr val="9B3937"/>
              </a:solidFill>
              <a:cs typeface="Arial" charset="0"/>
            </a:endParaRPr>
          </a:p>
        </p:txBody>
      </p:sp>
    </p:spTree>
    <p:extLst>
      <p:ext uri="{BB962C8B-B14F-4D97-AF65-F5344CB8AC3E}">
        <p14:creationId xmlns:p14="http://schemas.microsoft.com/office/powerpoint/2010/main" val="2978973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9" y="-982653"/>
            <a:ext cx="9103056" cy="546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s://www.fridaysforfuture.org/static/images/greta_yel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870" y="2264342"/>
            <a:ext cx="16431515" cy="424481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7" y="6349917"/>
            <a:ext cx="9334844" cy="53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62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9" y="-982653"/>
            <a:ext cx="9103056" cy="546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s://www.fridaysforfuture.org/static/images/greta_yel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870" y="2264342"/>
            <a:ext cx="16431515" cy="424481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7" y="6349917"/>
            <a:ext cx="9334844" cy="53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336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p:txBody>
      </p:sp>
    </p:spTree>
    <p:extLst>
      <p:ext uri="{BB962C8B-B14F-4D97-AF65-F5344CB8AC3E}">
        <p14:creationId xmlns:p14="http://schemas.microsoft.com/office/powerpoint/2010/main" val="2851427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bwMode="auto">
          <a:xfrm>
            <a:off x="225631" y="325438"/>
            <a:ext cx="873898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Mohandas K. Gandhi: 	</a:t>
            </a:r>
            <a:r>
              <a:rPr lang="de-DE" altLang="de-DE" sz="1700" b="1" dirty="0" smtClean="0">
                <a:solidFill>
                  <a:srgbClr val="F00802"/>
                </a:solidFill>
                <a:latin typeface="Bookman Old Style" panose="02050604050505020204" pitchFamily="18" charset="0"/>
                <a:ea typeface="+mn-ea"/>
                <a:cs typeface="Arial" charset="0"/>
              </a:rPr>
              <a:t>Satyagraha = </a:t>
            </a:r>
            <a:r>
              <a:rPr lang="de-DE" altLang="de-DE" sz="1700" b="1" dirty="0" smtClean="0">
                <a:solidFill>
                  <a:srgbClr val="014AED"/>
                </a:solidFill>
                <a:latin typeface="Bookman Old Style" panose="02050604050505020204" pitchFamily="18" charset="0"/>
                <a:ea typeface="+mn-ea"/>
                <a:cs typeface="Arial" charset="0"/>
              </a:rPr>
              <a:t/>
            </a:r>
            <a:br>
              <a:rPr lang="de-DE" altLang="de-DE" sz="1700" b="1" dirty="0" smtClean="0">
                <a:solidFill>
                  <a:srgbClr val="014AED"/>
                </a:solidFill>
                <a:latin typeface="Bookman Old Style" panose="02050604050505020204" pitchFamily="18" charset="0"/>
                <a:ea typeface="+mn-ea"/>
                <a:cs typeface="Arial" charset="0"/>
              </a:rPr>
            </a:br>
            <a:r>
              <a:rPr lang="de-DE" altLang="de-DE" sz="1700" b="1" dirty="0" smtClean="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„the Force which is born of Truth and Love“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		</a:t>
            </a:r>
            <a:r>
              <a:rPr lang="en-US" altLang="de-DE" sz="1700" b="1" dirty="0">
                <a:solidFill>
                  <a:srgbClr val="014AED"/>
                </a:solidFill>
                <a:latin typeface="Bookman Old Style" panose="02050604050505020204" pitchFamily="18" charset="0"/>
                <a:ea typeface="+mn-ea"/>
                <a:cs typeface="Arial" charset="0"/>
              </a:rPr>
              <a:t>	love-force, </a:t>
            </a:r>
            <a:r>
              <a:rPr lang="de-DE" altLang="de-DE" sz="1700" b="1" dirty="0">
                <a:solidFill>
                  <a:srgbClr val="014AED"/>
                </a:solidFill>
                <a:latin typeface="Bookman Old Style" panose="02050604050505020204" pitchFamily="18" charset="0"/>
                <a:cs typeface="Arial" charset="0"/>
              </a:rPr>
              <a:t>strength of love, </a:t>
            </a:r>
            <a:r>
              <a:rPr lang="en-US" altLang="de-DE" sz="1700" b="1" dirty="0" smtClean="0">
                <a:solidFill>
                  <a:srgbClr val="014AED"/>
                </a:solidFill>
                <a:latin typeface="Bookman Old Style" panose="02050604050505020204" pitchFamily="18" charset="0"/>
                <a:ea typeface="+mn-ea"/>
                <a:cs typeface="Arial" charset="0"/>
              </a:rPr>
              <a:t>truth-force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soul-force</a:t>
            </a:r>
          </a:p>
          <a:p>
            <a:pPr lvl="0" algn="l" eaLnBrk="1" hangingPunct="1">
              <a:spcBef>
                <a:spcPts val="600"/>
              </a:spcBef>
            </a:pPr>
            <a:r>
              <a:rPr lang="en-US" altLang="de-DE" sz="1700" b="1" dirty="0" smtClean="0">
                <a:solidFill>
                  <a:srgbClr val="014AED"/>
                </a:solidFill>
                <a:latin typeface="Bookman Old Style" panose="02050604050505020204" pitchFamily="18" charset="0"/>
                <a:ea typeface="+mn-ea"/>
                <a:cs typeface="Arial" charset="0"/>
              </a:rPr>
              <a:t/>
            </a:r>
            <a:br>
              <a:rPr lang="en-US" altLang="de-DE" sz="1700" b="1" dirty="0" smtClean="0">
                <a:solidFill>
                  <a:srgbClr val="014AED"/>
                </a:solidFill>
                <a:latin typeface="Bookman Old Style" panose="02050604050505020204" pitchFamily="18" charset="0"/>
                <a:ea typeface="+mn-ea"/>
                <a:cs typeface="Arial" charset="0"/>
              </a:rPr>
            </a:br>
            <a:r>
              <a:rPr lang="en-US" altLang="de-DE" sz="1700" b="1" dirty="0" smtClean="0">
                <a:solidFill>
                  <a:srgbClr val="014AED"/>
                </a:solidFill>
                <a:latin typeface="Bookman Old Style" panose="02050604050505020204" pitchFamily="18" charset="0"/>
                <a:ea typeface="+mn-ea"/>
                <a:cs typeface="Arial" charset="0"/>
              </a:rPr>
              <a:t>		      ahimsa = Non-violence </a:t>
            </a:r>
            <a:br>
              <a:rPr lang="en-US" altLang="de-DE" sz="1700" b="1" dirty="0" smtClean="0">
                <a:solidFill>
                  <a:srgbClr val="014AED"/>
                </a:solidFill>
                <a:latin typeface="Bookman Old Style" panose="02050604050505020204" pitchFamily="18" charset="0"/>
                <a:ea typeface="+mn-ea"/>
                <a:cs typeface="Arial" charset="0"/>
              </a:rPr>
            </a:br>
            <a:endParaRPr lang="en-US" altLang="de-DE" sz="1700" b="1" dirty="0" smtClean="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smtClean="0">
                <a:solidFill>
                  <a:srgbClr val="002060"/>
                </a:solidFill>
                <a:latin typeface="Bookman Old Style" panose="02050604050505020204" pitchFamily="18" charset="0"/>
                <a:ea typeface="+mn-ea"/>
                <a:cs typeface="Arial" charset="0"/>
              </a:rPr>
              <a:t>Abdul </a:t>
            </a:r>
            <a:r>
              <a:rPr lang="de-DE" altLang="de-DE" sz="1700" b="1" dirty="0">
                <a:solidFill>
                  <a:srgbClr val="002060"/>
                </a:solidFill>
                <a:latin typeface="Bookman Old Style" panose="02050604050505020204" pitchFamily="18" charset="0"/>
                <a:ea typeface="+mn-ea"/>
                <a:cs typeface="Arial" charset="0"/>
              </a:rPr>
              <a:t>Ghaffar Khan: 	</a:t>
            </a:r>
            <a:r>
              <a:rPr lang="de-DE" altLang="de-DE" sz="1700" b="1" dirty="0">
                <a:solidFill>
                  <a:srgbClr val="014AED"/>
                </a:solidFill>
                <a:latin typeface="Bookman Old Style" panose="02050604050505020204" pitchFamily="18" charset="0"/>
                <a:ea typeface="+mn-ea"/>
                <a:cs typeface="Arial" charset="0"/>
              </a:rPr>
              <a:t>Patience </a:t>
            </a:r>
            <a:r>
              <a:rPr lang="de-DE" altLang="de-DE" sz="1700" b="1" dirty="0" err="1">
                <a:solidFill>
                  <a:srgbClr val="014AED"/>
                </a:solidFill>
                <a:latin typeface="Bookman Old Style" panose="02050604050505020204" pitchFamily="18" charset="0"/>
                <a:ea typeface="+mn-ea"/>
                <a:cs typeface="Arial" charset="0"/>
              </a:rPr>
              <a:t>and</a:t>
            </a:r>
            <a:r>
              <a:rPr lang="de-DE" altLang="de-DE" sz="1700" b="1" dirty="0">
                <a:solidFill>
                  <a:srgbClr val="014AED"/>
                </a:solidFill>
                <a:latin typeface="Bookman Old Style" panose="02050604050505020204" pitchFamily="18" charset="0"/>
                <a:ea typeface="+mn-ea"/>
                <a:cs typeface="Arial" charset="0"/>
              </a:rPr>
              <a:t> Justice</a:t>
            </a:r>
            <a:endParaRPr lang="de-DE" altLang="de-DE" sz="1700" b="1" dirty="0">
              <a:solidFill>
                <a:srgbClr val="002060"/>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Martin Luther King: 	</a:t>
            </a:r>
            <a:r>
              <a:rPr lang="de-DE" altLang="de-DE" sz="1700" b="1" dirty="0">
                <a:solidFill>
                  <a:srgbClr val="014AED"/>
                </a:solidFill>
                <a:latin typeface="Bookman Old Style" panose="02050604050505020204" pitchFamily="18" charset="0"/>
                <a:ea typeface="+mn-ea"/>
                <a:cs typeface="Arial" charset="0"/>
              </a:rPr>
              <a:t>Strength to Love</a:t>
            </a:r>
            <a:r>
              <a:rPr lang="de-DE" altLang="de-DE" sz="1700" b="1" dirty="0">
                <a:solidFill>
                  <a:srgbClr val="002060"/>
                </a:solidFill>
                <a:latin typeface="Bookman Old Style" panose="02050604050505020204" pitchFamily="18" charset="0"/>
                <a:ea typeface="+mn-ea"/>
                <a:cs typeface="Arial" charset="0"/>
              </a:rPr>
              <a:t>	</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Lanza del Vasto:	</a:t>
            </a:r>
            <a:r>
              <a:rPr lang="de-DE" altLang="de-DE" sz="1700" b="1" dirty="0">
                <a:solidFill>
                  <a:srgbClr val="014AED"/>
                </a:solidFill>
                <a:latin typeface="Bookman Old Style" panose="02050604050505020204" pitchFamily="18" charset="0"/>
                <a:ea typeface="+mn-ea"/>
                <a:cs typeface="Arial" charset="0"/>
              </a:rPr>
              <a:t>Force de la justice =  	force of justice</a:t>
            </a:r>
          </a:p>
          <a:p>
            <a:pPr lvl="0" algn="l" eaLnBrk="1" hangingPunct="1">
              <a:spcBef>
                <a:spcPts val="600"/>
              </a:spcBef>
            </a:pPr>
            <a:r>
              <a:rPr lang="de-DE" altLang="de-DE" sz="1700" b="1" dirty="0" err="1">
                <a:solidFill>
                  <a:srgbClr val="002060"/>
                </a:solidFill>
                <a:latin typeface="Bookman Old Style" panose="02050604050505020204" pitchFamily="18" charset="0"/>
                <a:ea typeface="+mn-ea"/>
                <a:cs typeface="Arial" charset="0"/>
              </a:rPr>
              <a:t>Latin</a:t>
            </a:r>
            <a:r>
              <a:rPr lang="de-DE" altLang="de-DE" sz="1700" b="1" dirty="0">
                <a:solidFill>
                  <a:srgbClr val="002060"/>
                </a:solidFill>
                <a:latin typeface="Bookman Old Style" panose="02050604050505020204" pitchFamily="18" charset="0"/>
                <a:ea typeface="+mn-ea"/>
                <a:cs typeface="Arial" charset="0"/>
              </a:rPr>
              <a:t> Amerika: 		</a:t>
            </a:r>
            <a:r>
              <a:rPr lang="de-DE" altLang="de-DE" sz="1700" b="1" dirty="0">
                <a:solidFill>
                  <a:srgbClr val="014AED"/>
                </a:solidFill>
                <a:latin typeface="Bookman Old Style" panose="02050604050505020204" pitchFamily="18" charset="0"/>
                <a:ea typeface="+mn-ea"/>
                <a:cs typeface="Arial" charset="0"/>
              </a:rPr>
              <a:t>Firmeza permanente = 	permanent </a:t>
            </a:r>
            <a:r>
              <a:rPr lang="de-DE" altLang="de-DE" sz="1700" b="1" dirty="0" err="1">
                <a:solidFill>
                  <a:srgbClr val="014AED"/>
                </a:solidFill>
                <a:latin typeface="Bookman Old Style" panose="02050604050505020204" pitchFamily="18" charset="0"/>
                <a:ea typeface="+mn-ea"/>
                <a:cs typeface="Arial" charset="0"/>
              </a:rPr>
              <a:t>firmness</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Philippines:		</a:t>
            </a:r>
            <a:r>
              <a:rPr lang="de-DE" altLang="de-DE" sz="1700" b="1" dirty="0">
                <a:solidFill>
                  <a:srgbClr val="014AED"/>
                </a:solidFill>
                <a:latin typeface="Bookman Old Style" panose="02050604050505020204" pitchFamily="18" charset="0"/>
                <a:ea typeface="+mn-ea"/>
                <a:cs typeface="Arial" charset="0"/>
              </a:rPr>
              <a:t>Alay Dangal =  		</a:t>
            </a:r>
            <a:r>
              <a:rPr lang="de-DE" altLang="de-DE" sz="1700" b="1" dirty="0" err="1">
                <a:solidFill>
                  <a:srgbClr val="014AED"/>
                </a:solidFill>
                <a:latin typeface="Bookman Old Style" panose="02050604050505020204" pitchFamily="18" charset="0"/>
                <a:ea typeface="+mn-ea"/>
                <a:cs typeface="Arial" charset="0"/>
              </a:rPr>
              <a:t>offering</a:t>
            </a:r>
            <a:r>
              <a:rPr lang="de-DE" altLang="de-DE" sz="1700" b="1" dirty="0">
                <a:solidFill>
                  <a:srgbClr val="014AED"/>
                </a:solidFill>
                <a:latin typeface="Bookman Old Style" panose="02050604050505020204" pitchFamily="18" charset="0"/>
                <a:ea typeface="+mn-ea"/>
                <a:cs typeface="Arial" charset="0"/>
              </a:rPr>
              <a:t> </a:t>
            </a:r>
            <a:r>
              <a:rPr lang="de-DE" altLang="de-DE" sz="1700" b="1" dirty="0" err="1">
                <a:solidFill>
                  <a:srgbClr val="014AED"/>
                </a:solidFill>
                <a:latin typeface="Bookman Old Style" panose="02050604050505020204" pitchFamily="18" charset="0"/>
                <a:ea typeface="+mn-ea"/>
                <a:cs typeface="Arial" charset="0"/>
              </a:rPr>
              <a:t>dignity</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			</a:t>
            </a:r>
            <a:r>
              <a:rPr lang="de-DE" altLang="de-DE" sz="1700" b="1" dirty="0">
                <a:solidFill>
                  <a:srgbClr val="014AED"/>
                </a:solidFill>
                <a:latin typeface="Bookman Old Style" panose="02050604050505020204" pitchFamily="18" charset="0"/>
                <a:ea typeface="+mn-ea"/>
                <a:cs typeface="Arial" charset="0"/>
              </a:rPr>
              <a:t>People Power</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In </a:t>
            </a:r>
            <a:r>
              <a:rPr lang="de-DE" altLang="de-DE" sz="1700" b="1" dirty="0" err="1">
                <a:solidFill>
                  <a:srgbClr val="002060"/>
                </a:solidFill>
                <a:latin typeface="Bookman Old Style" panose="02050604050505020204" pitchFamily="18" charset="0"/>
                <a:ea typeface="+mn-ea"/>
                <a:cs typeface="Arial" charset="0"/>
              </a:rPr>
              <a:t>many</a:t>
            </a:r>
            <a:r>
              <a:rPr lang="de-DE" altLang="de-DE" sz="1700" b="1" dirty="0">
                <a:solidFill>
                  <a:srgbClr val="002060"/>
                </a:solidFill>
                <a:latin typeface="Bookman Old Style" panose="02050604050505020204" pitchFamily="18" charset="0"/>
                <a:ea typeface="+mn-ea"/>
                <a:cs typeface="Arial" charset="0"/>
              </a:rPr>
              <a:t> countries:	</a:t>
            </a:r>
            <a:r>
              <a:rPr lang="de-DE" altLang="de-DE" sz="1700" b="1" dirty="0" err="1">
                <a:solidFill>
                  <a:srgbClr val="014AED"/>
                </a:solidFill>
                <a:latin typeface="Bookman Old Style" panose="02050604050505020204" pitchFamily="18" charset="0"/>
                <a:ea typeface="+mn-ea"/>
                <a:cs typeface="Arial" charset="0"/>
              </a:rPr>
              <a:t>Active</a:t>
            </a:r>
            <a:r>
              <a:rPr lang="de-DE" altLang="de-DE" sz="1700" b="1" dirty="0">
                <a:solidFill>
                  <a:srgbClr val="014AED"/>
                </a:solidFill>
                <a:latin typeface="Bookman Old Style" panose="02050604050505020204" pitchFamily="18" charset="0"/>
                <a:ea typeface="+mn-ea"/>
                <a:cs typeface="Arial" charset="0"/>
              </a:rPr>
              <a:t> Nonviolence</a:t>
            </a:r>
          </a:p>
          <a:p>
            <a:pPr lvl="0" algn="l" eaLnBrk="1" hangingPunct="1">
              <a:spcBef>
                <a:spcPts val="600"/>
              </a:spcBef>
            </a:pPr>
            <a:r>
              <a:rPr lang="de-DE" altLang="de-DE" sz="1700" b="1" dirty="0">
                <a:solidFill>
                  <a:srgbClr val="000099"/>
                </a:solidFill>
                <a:latin typeface="Bookman Old Style" pitchFamily="18" charset="0"/>
                <a:ea typeface="+mn-ea"/>
                <a:cs typeface="Arial" charset="0"/>
              </a:rPr>
              <a:t>Quaker, Martin Arnold:	</a:t>
            </a:r>
            <a:r>
              <a:rPr lang="de-DE" altLang="de-DE" sz="1700" b="1" dirty="0">
                <a:solidFill>
                  <a:srgbClr val="014AED"/>
                </a:solidFill>
                <a:latin typeface="Bookman Old Style" pitchFamily="18" charset="0"/>
                <a:ea typeface="+mn-ea"/>
                <a:cs typeface="Arial" charset="0"/>
              </a:rPr>
              <a:t>Power of goodness, Gütekraft</a:t>
            </a:r>
          </a:p>
          <a:p>
            <a:pPr lvl="0" algn="l" eaLnBrk="1" hangingPunct="1">
              <a:spcBef>
                <a:spcPts val="600"/>
              </a:spcBef>
            </a:pPr>
            <a:endParaRPr lang="de-DE" altLang="de-DE" sz="1700" b="1" dirty="0">
              <a:solidFill>
                <a:schemeClr val="bg1"/>
              </a:solidFill>
              <a:latin typeface="Bookman Old Style" pitchFamily="18" charset="0"/>
              <a:ea typeface="+mn-ea"/>
              <a:cs typeface="Arial" charset="0"/>
            </a:endParaRPr>
          </a:p>
        </p:txBody>
      </p:sp>
      <p:sp>
        <p:nvSpPr>
          <p:cNvPr id="2" name="Rechteck 1"/>
          <p:cNvSpPr/>
          <p:nvPr/>
        </p:nvSpPr>
        <p:spPr>
          <a:xfrm>
            <a:off x="107949" y="1651379"/>
            <a:ext cx="8722151" cy="5206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1516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1"/>
          <p:cNvSpPr txBox="1">
            <a:spLocks/>
          </p:cNvSpPr>
          <p:nvPr/>
        </p:nvSpPr>
        <p:spPr bwMode="auto">
          <a:xfrm>
            <a:off x="225631" y="325438"/>
            <a:ext cx="873898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Mohandas K. Gandhi: 	</a:t>
            </a:r>
            <a:r>
              <a:rPr lang="de-DE" altLang="de-DE" sz="1700" b="1" dirty="0" smtClean="0">
                <a:solidFill>
                  <a:srgbClr val="F00802"/>
                </a:solidFill>
                <a:latin typeface="Bookman Old Style" panose="02050604050505020204" pitchFamily="18" charset="0"/>
                <a:ea typeface="+mn-ea"/>
                <a:cs typeface="Arial" charset="0"/>
              </a:rPr>
              <a:t>Sat</a:t>
            </a:r>
            <a:r>
              <a:rPr lang="de-DE" altLang="de-DE" sz="1700" b="1" dirty="0" smtClean="0">
                <a:solidFill>
                  <a:srgbClr val="F40802"/>
                </a:solidFill>
                <a:latin typeface="Bookman Old Style" panose="02050604050505020204" pitchFamily="18" charset="0"/>
                <a:ea typeface="+mn-ea"/>
                <a:cs typeface="Arial" charset="0"/>
              </a:rPr>
              <a:t>yag</a:t>
            </a:r>
            <a:r>
              <a:rPr lang="de-DE" altLang="de-DE" sz="1700" b="1" dirty="0" smtClean="0">
                <a:solidFill>
                  <a:srgbClr val="F00802"/>
                </a:solidFill>
                <a:latin typeface="Bookman Old Style" panose="02050604050505020204" pitchFamily="18" charset="0"/>
                <a:ea typeface="+mn-ea"/>
                <a:cs typeface="Arial" charset="0"/>
              </a:rPr>
              <a:t>raha = </a:t>
            </a:r>
            <a:r>
              <a:rPr lang="de-DE" altLang="de-DE" sz="1700" b="1" dirty="0" smtClean="0">
                <a:solidFill>
                  <a:srgbClr val="014AED"/>
                </a:solidFill>
                <a:latin typeface="Bookman Old Style" panose="02050604050505020204" pitchFamily="18" charset="0"/>
                <a:ea typeface="+mn-ea"/>
                <a:cs typeface="Arial" charset="0"/>
              </a:rPr>
              <a:t/>
            </a:r>
            <a:br>
              <a:rPr lang="de-DE" altLang="de-DE" sz="1700" b="1" dirty="0" smtClean="0">
                <a:solidFill>
                  <a:srgbClr val="014AED"/>
                </a:solidFill>
                <a:latin typeface="Bookman Old Style" panose="02050604050505020204" pitchFamily="18" charset="0"/>
                <a:ea typeface="+mn-ea"/>
                <a:cs typeface="Arial" charset="0"/>
              </a:rPr>
            </a:br>
            <a:r>
              <a:rPr lang="de-DE" altLang="de-DE" sz="1700" b="1" dirty="0" smtClean="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„the Force which is born of Truth and Love“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		</a:t>
            </a:r>
            <a:r>
              <a:rPr lang="en-US" altLang="de-DE" sz="1700" b="1" dirty="0">
                <a:solidFill>
                  <a:srgbClr val="014AED"/>
                </a:solidFill>
                <a:latin typeface="Bookman Old Style" panose="02050604050505020204" pitchFamily="18" charset="0"/>
                <a:ea typeface="+mn-ea"/>
                <a:cs typeface="Arial" charset="0"/>
              </a:rPr>
              <a:t>	love-force, </a:t>
            </a:r>
            <a:r>
              <a:rPr lang="de-DE" altLang="de-DE" sz="1700" b="1" dirty="0">
                <a:solidFill>
                  <a:srgbClr val="014AED"/>
                </a:solidFill>
                <a:latin typeface="Bookman Old Style" panose="02050604050505020204" pitchFamily="18" charset="0"/>
                <a:cs typeface="Arial" charset="0"/>
              </a:rPr>
              <a:t>strength of love, </a:t>
            </a:r>
            <a:r>
              <a:rPr lang="en-US" altLang="de-DE" sz="1700" b="1" dirty="0" smtClean="0">
                <a:solidFill>
                  <a:srgbClr val="014AED"/>
                </a:solidFill>
                <a:latin typeface="Bookman Old Style" panose="02050604050505020204" pitchFamily="18" charset="0"/>
                <a:ea typeface="+mn-ea"/>
                <a:cs typeface="Arial" charset="0"/>
              </a:rPr>
              <a:t>truth-force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soul-force</a:t>
            </a:r>
          </a:p>
          <a:p>
            <a:pPr lvl="0" algn="l" eaLnBrk="1" hangingPunct="1">
              <a:spcBef>
                <a:spcPts val="600"/>
              </a:spcBef>
            </a:pPr>
            <a:r>
              <a:rPr lang="en-US" altLang="de-DE" sz="1700" b="1" dirty="0" smtClean="0">
                <a:solidFill>
                  <a:srgbClr val="014AED"/>
                </a:solidFill>
                <a:latin typeface="Bookman Old Style" panose="02050604050505020204" pitchFamily="18" charset="0"/>
                <a:ea typeface="+mn-ea"/>
                <a:cs typeface="Arial" charset="0"/>
              </a:rPr>
              <a:t/>
            </a:r>
            <a:br>
              <a:rPr lang="en-US" altLang="de-DE" sz="1700" b="1" dirty="0" smtClean="0">
                <a:solidFill>
                  <a:srgbClr val="014AED"/>
                </a:solidFill>
                <a:latin typeface="Bookman Old Style" panose="02050604050505020204" pitchFamily="18" charset="0"/>
                <a:ea typeface="+mn-ea"/>
                <a:cs typeface="Arial" charset="0"/>
              </a:rPr>
            </a:br>
            <a:r>
              <a:rPr lang="en-US" altLang="de-DE" sz="1700" b="1" dirty="0" smtClean="0">
                <a:solidFill>
                  <a:srgbClr val="014AED"/>
                </a:solidFill>
                <a:latin typeface="Bookman Old Style" panose="02050604050505020204" pitchFamily="18" charset="0"/>
                <a:ea typeface="+mn-ea"/>
                <a:cs typeface="Arial" charset="0"/>
              </a:rPr>
              <a:t>		      ahimsa = Non-violence </a:t>
            </a:r>
            <a:br>
              <a:rPr lang="en-US" altLang="de-DE" sz="1700" b="1" dirty="0" smtClean="0">
                <a:solidFill>
                  <a:srgbClr val="014AED"/>
                </a:solidFill>
                <a:latin typeface="Bookman Old Style" panose="02050604050505020204" pitchFamily="18" charset="0"/>
                <a:ea typeface="+mn-ea"/>
                <a:cs typeface="Arial" charset="0"/>
              </a:rPr>
            </a:br>
            <a:endParaRPr lang="en-US" altLang="de-DE" sz="1700" b="1" dirty="0" smtClean="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smtClean="0">
                <a:solidFill>
                  <a:srgbClr val="002060"/>
                </a:solidFill>
                <a:latin typeface="Bookman Old Style" panose="02050604050505020204" pitchFamily="18" charset="0"/>
                <a:ea typeface="+mn-ea"/>
                <a:cs typeface="Arial" charset="0"/>
              </a:rPr>
              <a:t>Abdul </a:t>
            </a:r>
            <a:r>
              <a:rPr lang="de-DE" altLang="de-DE" sz="1700" b="1" dirty="0">
                <a:solidFill>
                  <a:srgbClr val="002060"/>
                </a:solidFill>
                <a:latin typeface="Bookman Old Style" panose="02050604050505020204" pitchFamily="18" charset="0"/>
                <a:ea typeface="+mn-ea"/>
                <a:cs typeface="Arial" charset="0"/>
              </a:rPr>
              <a:t>Ghaffar Khan: 	</a:t>
            </a:r>
            <a:r>
              <a:rPr lang="de-DE" altLang="de-DE" sz="1700" b="1" dirty="0">
                <a:solidFill>
                  <a:srgbClr val="014AED"/>
                </a:solidFill>
                <a:latin typeface="Bookman Old Style" panose="02050604050505020204" pitchFamily="18" charset="0"/>
                <a:ea typeface="+mn-ea"/>
                <a:cs typeface="Arial" charset="0"/>
              </a:rPr>
              <a:t>Patience </a:t>
            </a:r>
            <a:r>
              <a:rPr lang="de-DE" altLang="de-DE" sz="1700" b="1" dirty="0" err="1">
                <a:solidFill>
                  <a:srgbClr val="014AED"/>
                </a:solidFill>
                <a:latin typeface="Bookman Old Style" panose="02050604050505020204" pitchFamily="18" charset="0"/>
                <a:ea typeface="+mn-ea"/>
                <a:cs typeface="Arial" charset="0"/>
              </a:rPr>
              <a:t>and</a:t>
            </a:r>
            <a:r>
              <a:rPr lang="de-DE" altLang="de-DE" sz="1700" b="1" dirty="0">
                <a:solidFill>
                  <a:srgbClr val="014AED"/>
                </a:solidFill>
                <a:latin typeface="Bookman Old Style" panose="02050604050505020204" pitchFamily="18" charset="0"/>
                <a:ea typeface="+mn-ea"/>
                <a:cs typeface="Arial" charset="0"/>
              </a:rPr>
              <a:t> Justice</a:t>
            </a:r>
            <a:endParaRPr lang="de-DE" altLang="de-DE" sz="1700" b="1" dirty="0">
              <a:solidFill>
                <a:srgbClr val="002060"/>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Martin Luther King: 	</a:t>
            </a:r>
            <a:r>
              <a:rPr lang="de-DE" altLang="de-DE" sz="1700" b="1" dirty="0">
                <a:solidFill>
                  <a:srgbClr val="014AED"/>
                </a:solidFill>
                <a:latin typeface="Bookman Old Style" panose="02050604050505020204" pitchFamily="18" charset="0"/>
                <a:ea typeface="+mn-ea"/>
                <a:cs typeface="Arial" charset="0"/>
              </a:rPr>
              <a:t>Strength to Love</a:t>
            </a:r>
            <a:r>
              <a:rPr lang="de-DE" altLang="de-DE" sz="1700" b="1" dirty="0">
                <a:solidFill>
                  <a:srgbClr val="002060"/>
                </a:solidFill>
                <a:latin typeface="Bookman Old Style" panose="02050604050505020204" pitchFamily="18" charset="0"/>
                <a:ea typeface="+mn-ea"/>
                <a:cs typeface="Arial" charset="0"/>
              </a:rPr>
              <a:t>	</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Lanza del Vasto:	</a:t>
            </a:r>
            <a:r>
              <a:rPr lang="de-DE" altLang="de-DE" sz="1700" b="1" dirty="0">
                <a:solidFill>
                  <a:srgbClr val="014AED"/>
                </a:solidFill>
                <a:latin typeface="Bookman Old Style" panose="02050604050505020204" pitchFamily="18" charset="0"/>
                <a:ea typeface="+mn-ea"/>
                <a:cs typeface="Arial" charset="0"/>
              </a:rPr>
              <a:t>Force de la justice =  	force of justice</a:t>
            </a:r>
          </a:p>
          <a:p>
            <a:pPr lvl="0" algn="l" eaLnBrk="1" hangingPunct="1">
              <a:spcBef>
                <a:spcPts val="600"/>
              </a:spcBef>
            </a:pPr>
            <a:r>
              <a:rPr lang="de-DE" altLang="de-DE" sz="1700" b="1" dirty="0" err="1">
                <a:solidFill>
                  <a:srgbClr val="002060"/>
                </a:solidFill>
                <a:latin typeface="Bookman Old Style" panose="02050604050505020204" pitchFamily="18" charset="0"/>
                <a:ea typeface="+mn-ea"/>
                <a:cs typeface="Arial" charset="0"/>
              </a:rPr>
              <a:t>Latin</a:t>
            </a:r>
            <a:r>
              <a:rPr lang="de-DE" altLang="de-DE" sz="1700" b="1" dirty="0">
                <a:solidFill>
                  <a:srgbClr val="002060"/>
                </a:solidFill>
                <a:latin typeface="Bookman Old Style" panose="02050604050505020204" pitchFamily="18" charset="0"/>
                <a:ea typeface="+mn-ea"/>
                <a:cs typeface="Arial" charset="0"/>
              </a:rPr>
              <a:t> Amerika: 		</a:t>
            </a:r>
            <a:r>
              <a:rPr lang="de-DE" altLang="de-DE" sz="1700" b="1" dirty="0">
                <a:solidFill>
                  <a:srgbClr val="014AED"/>
                </a:solidFill>
                <a:latin typeface="Bookman Old Style" panose="02050604050505020204" pitchFamily="18" charset="0"/>
                <a:ea typeface="+mn-ea"/>
                <a:cs typeface="Arial" charset="0"/>
              </a:rPr>
              <a:t>Firmeza permanente = 	permanent </a:t>
            </a:r>
            <a:r>
              <a:rPr lang="de-DE" altLang="de-DE" sz="1700" b="1" dirty="0" err="1">
                <a:solidFill>
                  <a:srgbClr val="014AED"/>
                </a:solidFill>
                <a:latin typeface="Bookman Old Style" panose="02050604050505020204" pitchFamily="18" charset="0"/>
                <a:ea typeface="+mn-ea"/>
                <a:cs typeface="Arial" charset="0"/>
              </a:rPr>
              <a:t>firmness</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Philippines:		</a:t>
            </a:r>
            <a:r>
              <a:rPr lang="de-DE" altLang="de-DE" sz="1700" b="1" dirty="0">
                <a:solidFill>
                  <a:srgbClr val="014AED"/>
                </a:solidFill>
                <a:latin typeface="Bookman Old Style" panose="02050604050505020204" pitchFamily="18" charset="0"/>
                <a:ea typeface="+mn-ea"/>
                <a:cs typeface="Arial" charset="0"/>
              </a:rPr>
              <a:t>Alay Dangal =  		</a:t>
            </a:r>
            <a:r>
              <a:rPr lang="de-DE" altLang="de-DE" sz="1700" b="1" dirty="0" err="1">
                <a:solidFill>
                  <a:srgbClr val="014AED"/>
                </a:solidFill>
                <a:latin typeface="Bookman Old Style" panose="02050604050505020204" pitchFamily="18" charset="0"/>
                <a:ea typeface="+mn-ea"/>
                <a:cs typeface="Arial" charset="0"/>
              </a:rPr>
              <a:t>offering</a:t>
            </a:r>
            <a:r>
              <a:rPr lang="de-DE" altLang="de-DE" sz="1700" b="1" dirty="0">
                <a:solidFill>
                  <a:srgbClr val="014AED"/>
                </a:solidFill>
                <a:latin typeface="Bookman Old Style" panose="02050604050505020204" pitchFamily="18" charset="0"/>
                <a:ea typeface="+mn-ea"/>
                <a:cs typeface="Arial" charset="0"/>
              </a:rPr>
              <a:t> </a:t>
            </a:r>
            <a:r>
              <a:rPr lang="de-DE" altLang="de-DE" sz="1700" b="1" dirty="0" err="1">
                <a:solidFill>
                  <a:srgbClr val="014AED"/>
                </a:solidFill>
                <a:latin typeface="Bookman Old Style" panose="02050604050505020204" pitchFamily="18" charset="0"/>
                <a:ea typeface="+mn-ea"/>
                <a:cs typeface="Arial" charset="0"/>
              </a:rPr>
              <a:t>dignity</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			</a:t>
            </a:r>
            <a:r>
              <a:rPr lang="de-DE" altLang="de-DE" sz="1700" b="1" dirty="0">
                <a:solidFill>
                  <a:srgbClr val="014AED"/>
                </a:solidFill>
                <a:latin typeface="Bookman Old Style" panose="02050604050505020204" pitchFamily="18" charset="0"/>
                <a:ea typeface="+mn-ea"/>
                <a:cs typeface="Arial" charset="0"/>
              </a:rPr>
              <a:t>People Power</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In </a:t>
            </a:r>
            <a:r>
              <a:rPr lang="de-DE" altLang="de-DE" sz="1700" b="1" dirty="0" err="1">
                <a:solidFill>
                  <a:srgbClr val="002060"/>
                </a:solidFill>
                <a:latin typeface="Bookman Old Style" panose="02050604050505020204" pitchFamily="18" charset="0"/>
                <a:ea typeface="+mn-ea"/>
                <a:cs typeface="Arial" charset="0"/>
              </a:rPr>
              <a:t>many</a:t>
            </a:r>
            <a:r>
              <a:rPr lang="de-DE" altLang="de-DE" sz="1700" b="1" dirty="0">
                <a:solidFill>
                  <a:srgbClr val="002060"/>
                </a:solidFill>
                <a:latin typeface="Bookman Old Style" panose="02050604050505020204" pitchFamily="18" charset="0"/>
                <a:ea typeface="+mn-ea"/>
                <a:cs typeface="Arial" charset="0"/>
              </a:rPr>
              <a:t> countries:	</a:t>
            </a:r>
            <a:r>
              <a:rPr lang="de-DE" altLang="de-DE" sz="1700" b="1" dirty="0" err="1">
                <a:solidFill>
                  <a:srgbClr val="014AED"/>
                </a:solidFill>
                <a:latin typeface="Bookman Old Style" panose="02050604050505020204" pitchFamily="18" charset="0"/>
                <a:ea typeface="+mn-ea"/>
                <a:cs typeface="Arial" charset="0"/>
              </a:rPr>
              <a:t>Active</a:t>
            </a:r>
            <a:r>
              <a:rPr lang="de-DE" altLang="de-DE" sz="1700" b="1" dirty="0">
                <a:solidFill>
                  <a:srgbClr val="014AED"/>
                </a:solidFill>
                <a:latin typeface="Bookman Old Style" panose="02050604050505020204" pitchFamily="18" charset="0"/>
                <a:ea typeface="+mn-ea"/>
                <a:cs typeface="Arial" charset="0"/>
              </a:rPr>
              <a:t> Nonviolence</a:t>
            </a:r>
          </a:p>
          <a:p>
            <a:pPr lvl="0" algn="l" eaLnBrk="1" hangingPunct="1">
              <a:spcBef>
                <a:spcPts val="600"/>
              </a:spcBef>
            </a:pPr>
            <a:r>
              <a:rPr lang="de-DE" altLang="de-DE" sz="1700" b="1" dirty="0">
                <a:solidFill>
                  <a:srgbClr val="000099"/>
                </a:solidFill>
                <a:latin typeface="Bookman Old Style" pitchFamily="18" charset="0"/>
                <a:ea typeface="+mn-ea"/>
                <a:cs typeface="Arial" charset="0"/>
              </a:rPr>
              <a:t>Quaker, Martin Arnold:	</a:t>
            </a:r>
            <a:r>
              <a:rPr lang="de-DE" altLang="de-DE" sz="1700" b="1" dirty="0">
                <a:solidFill>
                  <a:srgbClr val="F40802"/>
                </a:solidFill>
                <a:latin typeface="Bookman Old Style" pitchFamily="18" charset="0"/>
                <a:ea typeface="+mn-ea"/>
                <a:cs typeface="Arial" charset="0"/>
              </a:rPr>
              <a:t>Power of goodness</a:t>
            </a:r>
            <a:r>
              <a:rPr lang="de-DE" altLang="de-DE" sz="1700" b="1" dirty="0">
                <a:solidFill>
                  <a:srgbClr val="014AED"/>
                </a:solidFill>
                <a:latin typeface="Bookman Old Style" pitchFamily="18" charset="0"/>
                <a:ea typeface="+mn-ea"/>
                <a:cs typeface="Arial" charset="0"/>
              </a:rPr>
              <a:t>, Gütekraft</a:t>
            </a:r>
          </a:p>
          <a:p>
            <a:pPr lvl="0" algn="l" eaLnBrk="1" hangingPunct="1">
              <a:spcBef>
                <a:spcPts val="600"/>
              </a:spcBef>
            </a:pPr>
            <a:endParaRPr lang="de-DE" altLang="de-DE" sz="1700" b="1" dirty="0">
              <a:solidFill>
                <a:schemeClr val="bg1"/>
              </a:solidFill>
              <a:latin typeface="Bookman Old Style" pitchFamily="18" charset="0"/>
              <a:ea typeface="+mn-ea"/>
              <a:cs typeface="Arial" charset="0"/>
            </a:endParaRPr>
          </a:p>
        </p:txBody>
      </p:sp>
      <p:sp>
        <p:nvSpPr>
          <p:cNvPr id="2" name="Rechteck 1"/>
          <p:cNvSpPr/>
          <p:nvPr/>
        </p:nvSpPr>
        <p:spPr>
          <a:xfrm>
            <a:off x="107950" y="2606722"/>
            <a:ext cx="8026116" cy="425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553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txBox="1">
            <a:spLocks/>
          </p:cNvSpPr>
          <p:nvPr/>
        </p:nvSpPr>
        <p:spPr bwMode="auto">
          <a:xfrm>
            <a:off x="225631" y="325438"/>
            <a:ext cx="873898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Mohandas K. Gandhi: 	</a:t>
            </a:r>
            <a:r>
              <a:rPr lang="de-DE" altLang="de-DE" sz="1700" b="1" dirty="0" smtClean="0">
                <a:solidFill>
                  <a:srgbClr val="F00802"/>
                </a:solidFill>
                <a:latin typeface="Bookman Old Style" panose="02050604050505020204" pitchFamily="18" charset="0"/>
                <a:ea typeface="+mn-ea"/>
                <a:cs typeface="Arial" charset="0"/>
              </a:rPr>
              <a:t>Satyagraha = </a:t>
            </a:r>
            <a:r>
              <a:rPr lang="de-DE" altLang="de-DE" sz="1700" b="1" dirty="0" smtClean="0">
                <a:solidFill>
                  <a:srgbClr val="014AED"/>
                </a:solidFill>
                <a:latin typeface="Bookman Old Style" panose="02050604050505020204" pitchFamily="18" charset="0"/>
                <a:ea typeface="+mn-ea"/>
                <a:cs typeface="Arial" charset="0"/>
              </a:rPr>
              <a:t/>
            </a:r>
            <a:br>
              <a:rPr lang="de-DE" altLang="de-DE" sz="1700" b="1" dirty="0" smtClean="0">
                <a:solidFill>
                  <a:srgbClr val="014AED"/>
                </a:solidFill>
                <a:latin typeface="Bookman Old Style" panose="02050604050505020204" pitchFamily="18" charset="0"/>
                <a:ea typeface="+mn-ea"/>
                <a:cs typeface="Arial" charset="0"/>
              </a:rPr>
            </a:br>
            <a:r>
              <a:rPr lang="de-DE" altLang="de-DE" sz="1700" b="1" dirty="0" smtClean="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„the Force which is born of Truth and Love“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		</a:t>
            </a:r>
            <a:r>
              <a:rPr lang="en-US" altLang="de-DE" sz="1700" b="1" dirty="0">
                <a:solidFill>
                  <a:srgbClr val="014AED"/>
                </a:solidFill>
                <a:latin typeface="Bookman Old Style" panose="02050604050505020204" pitchFamily="18" charset="0"/>
                <a:ea typeface="+mn-ea"/>
                <a:cs typeface="Arial" charset="0"/>
              </a:rPr>
              <a:t>	love-force, </a:t>
            </a:r>
            <a:r>
              <a:rPr lang="de-DE" altLang="de-DE" sz="1700" b="1" dirty="0">
                <a:solidFill>
                  <a:srgbClr val="014AED"/>
                </a:solidFill>
                <a:latin typeface="Bookman Old Style" panose="02050604050505020204" pitchFamily="18" charset="0"/>
                <a:cs typeface="Arial" charset="0"/>
              </a:rPr>
              <a:t>strength of love, </a:t>
            </a:r>
            <a:r>
              <a:rPr lang="en-US" altLang="de-DE" sz="1700" b="1" dirty="0" smtClean="0">
                <a:solidFill>
                  <a:srgbClr val="014AED"/>
                </a:solidFill>
                <a:latin typeface="Bookman Old Style" panose="02050604050505020204" pitchFamily="18" charset="0"/>
                <a:ea typeface="+mn-ea"/>
                <a:cs typeface="Arial" charset="0"/>
              </a:rPr>
              <a:t>truth-force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soul-force</a:t>
            </a:r>
          </a:p>
          <a:p>
            <a:pPr lvl="0" algn="l" eaLnBrk="1" hangingPunct="1">
              <a:spcBef>
                <a:spcPts val="600"/>
              </a:spcBef>
            </a:pPr>
            <a:r>
              <a:rPr lang="en-US" altLang="de-DE" sz="1700" b="1" dirty="0" smtClean="0">
                <a:solidFill>
                  <a:srgbClr val="014AED"/>
                </a:solidFill>
                <a:latin typeface="Bookman Old Style" panose="02050604050505020204" pitchFamily="18" charset="0"/>
                <a:ea typeface="+mn-ea"/>
                <a:cs typeface="Arial" charset="0"/>
              </a:rPr>
              <a:t/>
            </a:r>
            <a:br>
              <a:rPr lang="en-US" altLang="de-DE" sz="1700" b="1" dirty="0" smtClean="0">
                <a:solidFill>
                  <a:srgbClr val="014AED"/>
                </a:solidFill>
                <a:latin typeface="Bookman Old Style" panose="02050604050505020204" pitchFamily="18" charset="0"/>
                <a:ea typeface="+mn-ea"/>
                <a:cs typeface="Arial" charset="0"/>
              </a:rPr>
            </a:br>
            <a:r>
              <a:rPr lang="en-US" altLang="de-DE" sz="1700" b="1" dirty="0" smtClean="0">
                <a:solidFill>
                  <a:srgbClr val="014AED"/>
                </a:solidFill>
                <a:latin typeface="Bookman Old Style" panose="02050604050505020204" pitchFamily="18" charset="0"/>
                <a:ea typeface="+mn-ea"/>
                <a:cs typeface="Arial" charset="0"/>
              </a:rPr>
              <a:t>		      ahimsa = Non-violence </a:t>
            </a:r>
            <a:br>
              <a:rPr lang="en-US" altLang="de-DE" sz="1700" b="1" dirty="0" smtClean="0">
                <a:solidFill>
                  <a:srgbClr val="014AED"/>
                </a:solidFill>
                <a:latin typeface="Bookman Old Style" panose="02050604050505020204" pitchFamily="18" charset="0"/>
                <a:ea typeface="+mn-ea"/>
                <a:cs typeface="Arial" charset="0"/>
              </a:rPr>
            </a:br>
            <a:endParaRPr lang="en-US" altLang="de-DE" sz="1700" b="1" dirty="0" smtClean="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smtClean="0">
                <a:solidFill>
                  <a:srgbClr val="002060"/>
                </a:solidFill>
                <a:latin typeface="Bookman Old Style" panose="02050604050505020204" pitchFamily="18" charset="0"/>
                <a:ea typeface="+mn-ea"/>
                <a:cs typeface="Arial" charset="0"/>
              </a:rPr>
              <a:t>Abdul </a:t>
            </a:r>
            <a:r>
              <a:rPr lang="de-DE" altLang="de-DE" sz="1700" b="1" dirty="0">
                <a:solidFill>
                  <a:srgbClr val="002060"/>
                </a:solidFill>
                <a:latin typeface="Bookman Old Style" panose="02050604050505020204" pitchFamily="18" charset="0"/>
                <a:ea typeface="+mn-ea"/>
                <a:cs typeface="Arial" charset="0"/>
              </a:rPr>
              <a:t>Ghaffar Khan: 	</a:t>
            </a:r>
            <a:r>
              <a:rPr lang="de-DE" altLang="de-DE" sz="1700" b="1" dirty="0">
                <a:solidFill>
                  <a:srgbClr val="014AED"/>
                </a:solidFill>
                <a:latin typeface="Bookman Old Style" panose="02050604050505020204" pitchFamily="18" charset="0"/>
                <a:ea typeface="+mn-ea"/>
                <a:cs typeface="Arial" charset="0"/>
              </a:rPr>
              <a:t>Patience </a:t>
            </a:r>
            <a:r>
              <a:rPr lang="de-DE" altLang="de-DE" sz="1700" b="1" dirty="0" err="1">
                <a:solidFill>
                  <a:srgbClr val="014AED"/>
                </a:solidFill>
                <a:latin typeface="Bookman Old Style" panose="02050604050505020204" pitchFamily="18" charset="0"/>
                <a:ea typeface="+mn-ea"/>
                <a:cs typeface="Arial" charset="0"/>
              </a:rPr>
              <a:t>and</a:t>
            </a:r>
            <a:r>
              <a:rPr lang="de-DE" altLang="de-DE" sz="1700" b="1" dirty="0">
                <a:solidFill>
                  <a:srgbClr val="014AED"/>
                </a:solidFill>
                <a:latin typeface="Bookman Old Style" panose="02050604050505020204" pitchFamily="18" charset="0"/>
                <a:ea typeface="+mn-ea"/>
                <a:cs typeface="Arial" charset="0"/>
              </a:rPr>
              <a:t> Justice</a:t>
            </a:r>
            <a:endParaRPr lang="de-DE" altLang="de-DE" sz="1700" b="1" dirty="0">
              <a:solidFill>
                <a:srgbClr val="002060"/>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Martin Luther King: 	</a:t>
            </a:r>
            <a:r>
              <a:rPr lang="de-DE" altLang="de-DE" sz="1700" b="1" dirty="0">
                <a:solidFill>
                  <a:srgbClr val="014AED"/>
                </a:solidFill>
                <a:latin typeface="Bookman Old Style" panose="02050604050505020204" pitchFamily="18" charset="0"/>
                <a:ea typeface="+mn-ea"/>
                <a:cs typeface="Arial" charset="0"/>
              </a:rPr>
              <a:t>Strength to Love</a:t>
            </a:r>
            <a:r>
              <a:rPr lang="de-DE" altLang="de-DE" sz="1700" b="1" dirty="0">
                <a:solidFill>
                  <a:srgbClr val="002060"/>
                </a:solidFill>
                <a:latin typeface="Bookman Old Style" panose="02050604050505020204" pitchFamily="18" charset="0"/>
                <a:ea typeface="+mn-ea"/>
                <a:cs typeface="Arial" charset="0"/>
              </a:rPr>
              <a:t>	</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Lanza del Vasto:	</a:t>
            </a:r>
            <a:r>
              <a:rPr lang="de-DE" altLang="de-DE" sz="1700" b="1" dirty="0">
                <a:solidFill>
                  <a:srgbClr val="014AED"/>
                </a:solidFill>
                <a:latin typeface="Bookman Old Style" panose="02050604050505020204" pitchFamily="18" charset="0"/>
                <a:ea typeface="+mn-ea"/>
                <a:cs typeface="Arial" charset="0"/>
              </a:rPr>
              <a:t>Force de la justice =  	force of justice</a:t>
            </a:r>
          </a:p>
          <a:p>
            <a:pPr lvl="0" algn="l" eaLnBrk="1" hangingPunct="1">
              <a:spcBef>
                <a:spcPts val="600"/>
              </a:spcBef>
            </a:pPr>
            <a:r>
              <a:rPr lang="de-DE" altLang="de-DE" sz="1700" b="1" dirty="0" err="1">
                <a:solidFill>
                  <a:srgbClr val="002060"/>
                </a:solidFill>
                <a:latin typeface="Bookman Old Style" panose="02050604050505020204" pitchFamily="18" charset="0"/>
                <a:ea typeface="+mn-ea"/>
                <a:cs typeface="Arial" charset="0"/>
              </a:rPr>
              <a:t>Latin</a:t>
            </a:r>
            <a:r>
              <a:rPr lang="de-DE" altLang="de-DE" sz="1700" b="1" dirty="0">
                <a:solidFill>
                  <a:srgbClr val="002060"/>
                </a:solidFill>
                <a:latin typeface="Bookman Old Style" panose="02050604050505020204" pitchFamily="18" charset="0"/>
                <a:ea typeface="+mn-ea"/>
                <a:cs typeface="Arial" charset="0"/>
              </a:rPr>
              <a:t> Amerika: 		</a:t>
            </a:r>
            <a:r>
              <a:rPr lang="de-DE" altLang="de-DE" sz="1700" b="1" dirty="0">
                <a:solidFill>
                  <a:srgbClr val="014AED"/>
                </a:solidFill>
                <a:latin typeface="Bookman Old Style" panose="02050604050505020204" pitchFamily="18" charset="0"/>
                <a:ea typeface="+mn-ea"/>
                <a:cs typeface="Arial" charset="0"/>
              </a:rPr>
              <a:t>Firmeza permanente = 	permanent </a:t>
            </a:r>
            <a:r>
              <a:rPr lang="de-DE" altLang="de-DE" sz="1700" b="1" dirty="0" err="1">
                <a:solidFill>
                  <a:srgbClr val="014AED"/>
                </a:solidFill>
                <a:latin typeface="Bookman Old Style" panose="02050604050505020204" pitchFamily="18" charset="0"/>
                <a:ea typeface="+mn-ea"/>
                <a:cs typeface="Arial" charset="0"/>
              </a:rPr>
              <a:t>firmness</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Philippines:		</a:t>
            </a:r>
            <a:r>
              <a:rPr lang="de-DE" altLang="de-DE" sz="1700" b="1" dirty="0">
                <a:solidFill>
                  <a:srgbClr val="014AED"/>
                </a:solidFill>
                <a:latin typeface="Bookman Old Style" panose="02050604050505020204" pitchFamily="18" charset="0"/>
                <a:ea typeface="+mn-ea"/>
                <a:cs typeface="Arial" charset="0"/>
              </a:rPr>
              <a:t>Alay Dangal =  		</a:t>
            </a:r>
            <a:r>
              <a:rPr lang="de-DE" altLang="de-DE" sz="1700" b="1" dirty="0" err="1">
                <a:solidFill>
                  <a:srgbClr val="014AED"/>
                </a:solidFill>
                <a:latin typeface="Bookman Old Style" panose="02050604050505020204" pitchFamily="18" charset="0"/>
                <a:ea typeface="+mn-ea"/>
                <a:cs typeface="Arial" charset="0"/>
              </a:rPr>
              <a:t>offering</a:t>
            </a:r>
            <a:r>
              <a:rPr lang="de-DE" altLang="de-DE" sz="1700" b="1" dirty="0">
                <a:solidFill>
                  <a:srgbClr val="014AED"/>
                </a:solidFill>
                <a:latin typeface="Bookman Old Style" panose="02050604050505020204" pitchFamily="18" charset="0"/>
                <a:ea typeface="+mn-ea"/>
                <a:cs typeface="Arial" charset="0"/>
              </a:rPr>
              <a:t> </a:t>
            </a:r>
            <a:r>
              <a:rPr lang="de-DE" altLang="de-DE" sz="1700" b="1" dirty="0" err="1">
                <a:solidFill>
                  <a:srgbClr val="014AED"/>
                </a:solidFill>
                <a:latin typeface="Bookman Old Style" panose="02050604050505020204" pitchFamily="18" charset="0"/>
                <a:ea typeface="+mn-ea"/>
                <a:cs typeface="Arial" charset="0"/>
              </a:rPr>
              <a:t>dignity</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			</a:t>
            </a:r>
            <a:r>
              <a:rPr lang="de-DE" altLang="de-DE" sz="1700" b="1" dirty="0">
                <a:solidFill>
                  <a:srgbClr val="014AED"/>
                </a:solidFill>
                <a:latin typeface="Bookman Old Style" panose="02050604050505020204" pitchFamily="18" charset="0"/>
                <a:ea typeface="+mn-ea"/>
                <a:cs typeface="Arial" charset="0"/>
              </a:rPr>
              <a:t>People Power</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In </a:t>
            </a:r>
            <a:r>
              <a:rPr lang="de-DE" altLang="de-DE" sz="1700" b="1" dirty="0" err="1">
                <a:solidFill>
                  <a:srgbClr val="002060"/>
                </a:solidFill>
                <a:latin typeface="Bookman Old Style" panose="02050604050505020204" pitchFamily="18" charset="0"/>
                <a:ea typeface="+mn-ea"/>
                <a:cs typeface="Arial" charset="0"/>
              </a:rPr>
              <a:t>many</a:t>
            </a:r>
            <a:r>
              <a:rPr lang="de-DE" altLang="de-DE" sz="1700" b="1" dirty="0">
                <a:solidFill>
                  <a:srgbClr val="002060"/>
                </a:solidFill>
                <a:latin typeface="Bookman Old Style" panose="02050604050505020204" pitchFamily="18" charset="0"/>
                <a:ea typeface="+mn-ea"/>
                <a:cs typeface="Arial" charset="0"/>
              </a:rPr>
              <a:t> countries:	</a:t>
            </a:r>
            <a:r>
              <a:rPr lang="de-DE" altLang="de-DE" sz="1700" b="1" dirty="0" err="1">
                <a:solidFill>
                  <a:srgbClr val="014AED"/>
                </a:solidFill>
                <a:latin typeface="Bookman Old Style" panose="02050604050505020204" pitchFamily="18" charset="0"/>
                <a:ea typeface="+mn-ea"/>
                <a:cs typeface="Arial" charset="0"/>
              </a:rPr>
              <a:t>Active</a:t>
            </a:r>
            <a:r>
              <a:rPr lang="de-DE" altLang="de-DE" sz="1700" b="1" dirty="0">
                <a:solidFill>
                  <a:srgbClr val="014AED"/>
                </a:solidFill>
                <a:latin typeface="Bookman Old Style" panose="02050604050505020204" pitchFamily="18" charset="0"/>
                <a:ea typeface="+mn-ea"/>
                <a:cs typeface="Arial" charset="0"/>
              </a:rPr>
              <a:t> Nonviolence</a:t>
            </a:r>
          </a:p>
          <a:p>
            <a:pPr lvl="0" algn="l" eaLnBrk="1" hangingPunct="1">
              <a:spcBef>
                <a:spcPts val="600"/>
              </a:spcBef>
            </a:pPr>
            <a:r>
              <a:rPr lang="de-DE" altLang="de-DE" sz="1700" b="1" dirty="0">
                <a:solidFill>
                  <a:srgbClr val="000099"/>
                </a:solidFill>
                <a:latin typeface="Bookman Old Style" pitchFamily="18" charset="0"/>
                <a:ea typeface="+mn-ea"/>
                <a:cs typeface="Arial" charset="0"/>
              </a:rPr>
              <a:t>Quaker, Martin Arnold:	</a:t>
            </a:r>
            <a:r>
              <a:rPr lang="de-DE" altLang="de-DE" sz="1700" b="1" dirty="0">
                <a:solidFill>
                  <a:srgbClr val="014AED"/>
                </a:solidFill>
                <a:latin typeface="Bookman Old Style" pitchFamily="18" charset="0"/>
                <a:ea typeface="+mn-ea"/>
                <a:cs typeface="Arial" charset="0"/>
              </a:rPr>
              <a:t>Power of goodness, Gütekraft</a:t>
            </a:r>
          </a:p>
          <a:p>
            <a:pPr lvl="0" algn="l" eaLnBrk="1" hangingPunct="1">
              <a:spcBef>
                <a:spcPts val="600"/>
              </a:spcBef>
            </a:pPr>
            <a:endParaRPr lang="de-DE" altLang="de-DE" sz="1700" b="1" dirty="0">
              <a:solidFill>
                <a:schemeClr val="bg1"/>
              </a:solidFill>
              <a:latin typeface="Bookman Old Style" pitchFamily="18" charset="0"/>
              <a:ea typeface="+mn-ea"/>
              <a:cs typeface="Arial" charset="0"/>
            </a:endParaRPr>
          </a:p>
        </p:txBody>
      </p:sp>
      <p:sp>
        <p:nvSpPr>
          <p:cNvPr id="6" name="Rechteck 5"/>
          <p:cNvSpPr/>
          <p:nvPr/>
        </p:nvSpPr>
        <p:spPr>
          <a:xfrm>
            <a:off x="107950" y="2606722"/>
            <a:ext cx="8026116" cy="425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61311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txBox="1">
            <a:spLocks/>
          </p:cNvSpPr>
          <p:nvPr/>
        </p:nvSpPr>
        <p:spPr bwMode="auto">
          <a:xfrm>
            <a:off x="225631" y="325438"/>
            <a:ext cx="873898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Mohandas K. Gandhi: 	</a:t>
            </a:r>
            <a:r>
              <a:rPr lang="de-DE" altLang="de-DE" sz="1700" b="1" dirty="0" smtClean="0">
                <a:solidFill>
                  <a:srgbClr val="F00802"/>
                </a:solidFill>
                <a:latin typeface="Bookman Old Style" panose="02050604050505020204" pitchFamily="18" charset="0"/>
                <a:ea typeface="+mn-ea"/>
                <a:cs typeface="Arial" charset="0"/>
              </a:rPr>
              <a:t>Sat</a:t>
            </a:r>
            <a:r>
              <a:rPr lang="de-DE" altLang="de-DE" sz="1700" b="1" dirty="0" smtClean="0">
                <a:solidFill>
                  <a:srgbClr val="F40802"/>
                </a:solidFill>
                <a:latin typeface="Bookman Old Style" panose="02050604050505020204" pitchFamily="18" charset="0"/>
                <a:ea typeface="+mn-ea"/>
                <a:cs typeface="Arial" charset="0"/>
              </a:rPr>
              <a:t>yag</a:t>
            </a:r>
            <a:r>
              <a:rPr lang="de-DE" altLang="de-DE" sz="1700" b="1" dirty="0" smtClean="0">
                <a:solidFill>
                  <a:srgbClr val="F00802"/>
                </a:solidFill>
                <a:latin typeface="Bookman Old Style" panose="02050604050505020204" pitchFamily="18" charset="0"/>
                <a:ea typeface="+mn-ea"/>
                <a:cs typeface="Arial" charset="0"/>
              </a:rPr>
              <a:t>raha = </a:t>
            </a:r>
            <a:r>
              <a:rPr lang="de-DE" altLang="de-DE" sz="1700" b="1" dirty="0" smtClean="0">
                <a:solidFill>
                  <a:srgbClr val="014AED"/>
                </a:solidFill>
                <a:latin typeface="Bookman Old Style" panose="02050604050505020204" pitchFamily="18" charset="0"/>
                <a:ea typeface="+mn-ea"/>
                <a:cs typeface="Arial" charset="0"/>
              </a:rPr>
              <a:t/>
            </a:r>
            <a:br>
              <a:rPr lang="de-DE" altLang="de-DE" sz="1700" b="1" dirty="0" smtClean="0">
                <a:solidFill>
                  <a:srgbClr val="014AED"/>
                </a:solidFill>
                <a:latin typeface="Bookman Old Style" panose="02050604050505020204" pitchFamily="18" charset="0"/>
                <a:ea typeface="+mn-ea"/>
                <a:cs typeface="Arial" charset="0"/>
              </a:rPr>
            </a:br>
            <a:r>
              <a:rPr lang="de-DE" altLang="de-DE" sz="1700" b="1" dirty="0" smtClean="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„the Force which is born of Truth and Love“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		</a:t>
            </a:r>
            <a:r>
              <a:rPr lang="en-US" altLang="de-DE" sz="1700" b="1" dirty="0">
                <a:solidFill>
                  <a:srgbClr val="014AED"/>
                </a:solidFill>
                <a:latin typeface="Bookman Old Style" panose="02050604050505020204" pitchFamily="18" charset="0"/>
                <a:ea typeface="+mn-ea"/>
                <a:cs typeface="Arial" charset="0"/>
              </a:rPr>
              <a:t>	love-force, </a:t>
            </a:r>
            <a:r>
              <a:rPr lang="de-DE" altLang="de-DE" sz="1700" b="1" dirty="0">
                <a:solidFill>
                  <a:srgbClr val="014AED"/>
                </a:solidFill>
                <a:latin typeface="Bookman Old Style" panose="02050604050505020204" pitchFamily="18" charset="0"/>
                <a:cs typeface="Arial" charset="0"/>
              </a:rPr>
              <a:t>strength of love, </a:t>
            </a:r>
            <a:r>
              <a:rPr lang="en-US" altLang="de-DE" sz="1700" b="1" dirty="0" smtClean="0">
                <a:solidFill>
                  <a:srgbClr val="014AED"/>
                </a:solidFill>
                <a:latin typeface="Bookman Old Style" panose="02050604050505020204" pitchFamily="18" charset="0"/>
                <a:ea typeface="+mn-ea"/>
                <a:cs typeface="Arial" charset="0"/>
              </a:rPr>
              <a:t>truth-force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soul-force</a:t>
            </a:r>
          </a:p>
          <a:p>
            <a:pPr lvl="0" algn="l" eaLnBrk="1" hangingPunct="1">
              <a:spcBef>
                <a:spcPts val="600"/>
              </a:spcBef>
            </a:pPr>
            <a:r>
              <a:rPr lang="en-US" altLang="de-DE" sz="1700" b="1" dirty="0" smtClean="0">
                <a:solidFill>
                  <a:srgbClr val="014AED"/>
                </a:solidFill>
                <a:latin typeface="Bookman Old Style" panose="02050604050505020204" pitchFamily="18" charset="0"/>
                <a:ea typeface="+mn-ea"/>
                <a:cs typeface="Arial" charset="0"/>
              </a:rPr>
              <a:t/>
            </a:r>
            <a:br>
              <a:rPr lang="en-US" altLang="de-DE" sz="1700" b="1" dirty="0" smtClean="0">
                <a:solidFill>
                  <a:srgbClr val="014AED"/>
                </a:solidFill>
                <a:latin typeface="Bookman Old Style" panose="02050604050505020204" pitchFamily="18" charset="0"/>
                <a:ea typeface="+mn-ea"/>
                <a:cs typeface="Arial" charset="0"/>
              </a:rPr>
            </a:br>
            <a:r>
              <a:rPr lang="en-US" altLang="de-DE" sz="1700" b="1" dirty="0" smtClean="0">
                <a:solidFill>
                  <a:srgbClr val="014AED"/>
                </a:solidFill>
                <a:latin typeface="Bookman Old Style" panose="02050604050505020204" pitchFamily="18" charset="0"/>
                <a:ea typeface="+mn-ea"/>
                <a:cs typeface="Arial" charset="0"/>
              </a:rPr>
              <a:t>		      ahimsa = Non-violence </a:t>
            </a:r>
            <a:br>
              <a:rPr lang="en-US" altLang="de-DE" sz="1700" b="1" dirty="0" smtClean="0">
                <a:solidFill>
                  <a:srgbClr val="014AED"/>
                </a:solidFill>
                <a:latin typeface="Bookman Old Style" panose="02050604050505020204" pitchFamily="18" charset="0"/>
                <a:ea typeface="+mn-ea"/>
                <a:cs typeface="Arial" charset="0"/>
              </a:rPr>
            </a:br>
            <a:endParaRPr lang="en-US" altLang="de-DE" sz="1700" b="1" dirty="0" smtClean="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smtClean="0">
                <a:solidFill>
                  <a:srgbClr val="002060"/>
                </a:solidFill>
                <a:latin typeface="Bookman Old Style" panose="02050604050505020204" pitchFamily="18" charset="0"/>
                <a:ea typeface="+mn-ea"/>
                <a:cs typeface="Arial" charset="0"/>
              </a:rPr>
              <a:t>Abdul </a:t>
            </a:r>
            <a:r>
              <a:rPr lang="de-DE" altLang="de-DE" sz="1700" b="1" dirty="0">
                <a:solidFill>
                  <a:srgbClr val="002060"/>
                </a:solidFill>
                <a:latin typeface="Bookman Old Style" panose="02050604050505020204" pitchFamily="18" charset="0"/>
                <a:ea typeface="+mn-ea"/>
                <a:cs typeface="Arial" charset="0"/>
              </a:rPr>
              <a:t>Ghaffar Khan: 	</a:t>
            </a:r>
            <a:r>
              <a:rPr lang="de-DE" altLang="de-DE" sz="1700" b="1" dirty="0">
                <a:solidFill>
                  <a:srgbClr val="014AED"/>
                </a:solidFill>
                <a:latin typeface="Bookman Old Style" panose="02050604050505020204" pitchFamily="18" charset="0"/>
                <a:ea typeface="+mn-ea"/>
                <a:cs typeface="Arial" charset="0"/>
              </a:rPr>
              <a:t>Patience </a:t>
            </a:r>
            <a:r>
              <a:rPr lang="de-DE" altLang="de-DE" sz="1700" b="1" dirty="0" err="1">
                <a:solidFill>
                  <a:srgbClr val="014AED"/>
                </a:solidFill>
                <a:latin typeface="Bookman Old Style" panose="02050604050505020204" pitchFamily="18" charset="0"/>
                <a:ea typeface="+mn-ea"/>
                <a:cs typeface="Arial" charset="0"/>
              </a:rPr>
              <a:t>and</a:t>
            </a:r>
            <a:r>
              <a:rPr lang="de-DE" altLang="de-DE" sz="1700" b="1" dirty="0">
                <a:solidFill>
                  <a:srgbClr val="014AED"/>
                </a:solidFill>
                <a:latin typeface="Bookman Old Style" panose="02050604050505020204" pitchFamily="18" charset="0"/>
                <a:ea typeface="+mn-ea"/>
                <a:cs typeface="Arial" charset="0"/>
              </a:rPr>
              <a:t> Justice</a:t>
            </a:r>
            <a:endParaRPr lang="de-DE" altLang="de-DE" sz="1700" b="1" dirty="0">
              <a:solidFill>
                <a:srgbClr val="002060"/>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Martin Luther King: 	</a:t>
            </a:r>
            <a:r>
              <a:rPr lang="de-DE" altLang="de-DE" sz="1700" b="1" dirty="0">
                <a:solidFill>
                  <a:srgbClr val="014AED"/>
                </a:solidFill>
                <a:latin typeface="Bookman Old Style" panose="02050604050505020204" pitchFamily="18" charset="0"/>
                <a:ea typeface="+mn-ea"/>
                <a:cs typeface="Arial" charset="0"/>
              </a:rPr>
              <a:t>Strength to Love</a:t>
            </a:r>
            <a:r>
              <a:rPr lang="de-DE" altLang="de-DE" sz="1700" b="1" dirty="0">
                <a:solidFill>
                  <a:srgbClr val="002060"/>
                </a:solidFill>
                <a:latin typeface="Bookman Old Style" panose="02050604050505020204" pitchFamily="18" charset="0"/>
                <a:ea typeface="+mn-ea"/>
                <a:cs typeface="Arial" charset="0"/>
              </a:rPr>
              <a:t>	</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Lanza del Vasto:	</a:t>
            </a:r>
            <a:r>
              <a:rPr lang="de-DE" altLang="de-DE" sz="1700" b="1" dirty="0">
                <a:solidFill>
                  <a:srgbClr val="014AED"/>
                </a:solidFill>
                <a:latin typeface="Bookman Old Style" panose="02050604050505020204" pitchFamily="18" charset="0"/>
                <a:ea typeface="+mn-ea"/>
                <a:cs typeface="Arial" charset="0"/>
              </a:rPr>
              <a:t>Force de la justice =  	force of justice</a:t>
            </a:r>
          </a:p>
          <a:p>
            <a:pPr lvl="0" algn="l" eaLnBrk="1" hangingPunct="1">
              <a:spcBef>
                <a:spcPts val="600"/>
              </a:spcBef>
            </a:pPr>
            <a:r>
              <a:rPr lang="de-DE" altLang="de-DE" sz="1700" b="1" dirty="0" err="1">
                <a:solidFill>
                  <a:srgbClr val="002060"/>
                </a:solidFill>
                <a:latin typeface="Bookman Old Style" panose="02050604050505020204" pitchFamily="18" charset="0"/>
                <a:ea typeface="+mn-ea"/>
                <a:cs typeface="Arial" charset="0"/>
              </a:rPr>
              <a:t>Latin</a:t>
            </a:r>
            <a:r>
              <a:rPr lang="de-DE" altLang="de-DE" sz="1700" b="1" dirty="0">
                <a:solidFill>
                  <a:srgbClr val="002060"/>
                </a:solidFill>
                <a:latin typeface="Bookman Old Style" panose="02050604050505020204" pitchFamily="18" charset="0"/>
                <a:ea typeface="+mn-ea"/>
                <a:cs typeface="Arial" charset="0"/>
              </a:rPr>
              <a:t> Amerika: 		</a:t>
            </a:r>
            <a:r>
              <a:rPr lang="de-DE" altLang="de-DE" sz="1700" b="1" dirty="0">
                <a:solidFill>
                  <a:srgbClr val="014AED"/>
                </a:solidFill>
                <a:latin typeface="Bookman Old Style" panose="02050604050505020204" pitchFamily="18" charset="0"/>
                <a:ea typeface="+mn-ea"/>
                <a:cs typeface="Arial" charset="0"/>
              </a:rPr>
              <a:t>Firmeza permanente = 	permanent </a:t>
            </a:r>
            <a:r>
              <a:rPr lang="de-DE" altLang="de-DE" sz="1700" b="1" dirty="0" err="1">
                <a:solidFill>
                  <a:srgbClr val="014AED"/>
                </a:solidFill>
                <a:latin typeface="Bookman Old Style" panose="02050604050505020204" pitchFamily="18" charset="0"/>
                <a:ea typeface="+mn-ea"/>
                <a:cs typeface="Arial" charset="0"/>
              </a:rPr>
              <a:t>firmness</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Philippines:		</a:t>
            </a:r>
            <a:r>
              <a:rPr lang="de-DE" altLang="de-DE" sz="1700" b="1" dirty="0">
                <a:solidFill>
                  <a:srgbClr val="014AED"/>
                </a:solidFill>
                <a:latin typeface="Bookman Old Style" panose="02050604050505020204" pitchFamily="18" charset="0"/>
                <a:ea typeface="+mn-ea"/>
                <a:cs typeface="Arial" charset="0"/>
              </a:rPr>
              <a:t>Alay Dangal =  		</a:t>
            </a:r>
            <a:r>
              <a:rPr lang="de-DE" altLang="de-DE" sz="1700" b="1" dirty="0" err="1">
                <a:solidFill>
                  <a:srgbClr val="014AED"/>
                </a:solidFill>
                <a:latin typeface="Bookman Old Style" panose="02050604050505020204" pitchFamily="18" charset="0"/>
                <a:ea typeface="+mn-ea"/>
                <a:cs typeface="Arial" charset="0"/>
              </a:rPr>
              <a:t>offering</a:t>
            </a:r>
            <a:r>
              <a:rPr lang="de-DE" altLang="de-DE" sz="1700" b="1" dirty="0">
                <a:solidFill>
                  <a:srgbClr val="014AED"/>
                </a:solidFill>
                <a:latin typeface="Bookman Old Style" panose="02050604050505020204" pitchFamily="18" charset="0"/>
                <a:ea typeface="+mn-ea"/>
                <a:cs typeface="Arial" charset="0"/>
              </a:rPr>
              <a:t> </a:t>
            </a:r>
            <a:r>
              <a:rPr lang="de-DE" altLang="de-DE" sz="1700" b="1" dirty="0" err="1">
                <a:solidFill>
                  <a:srgbClr val="014AED"/>
                </a:solidFill>
                <a:latin typeface="Bookman Old Style" panose="02050604050505020204" pitchFamily="18" charset="0"/>
                <a:ea typeface="+mn-ea"/>
                <a:cs typeface="Arial" charset="0"/>
              </a:rPr>
              <a:t>dignity</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			</a:t>
            </a:r>
            <a:r>
              <a:rPr lang="de-DE" altLang="de-DE" sz="1700" b="1" dirty="0">
                <a:solidFill>
                  <a:srgbClr val="014AED"/>
                </a:solidFill>
                <a:latin typeface="Bookman Old Style" panose="02050604050505020204" pitchFamily="18" charset="0"/>
                <a:ea typeface="+mn-ea"/>
                <a:cs typeface="Arial" charset="0"/>
              </a:rPr>
              <a:t>People Power</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In </a:t>
            </a:r>
            <a:r>
              <a:rPr lang="de-DE" altLang="de-DE" sz="1700" b="1" dirty="0" err="1">
                <a:solidFill>
                  <a:srgbClr val="002060"/>
                </a:solidFill>
                <a:latin typeface="Bookman Old Style" panose="02050604050505020204" pitchFamily="18" charset="0"/>
                <a:ea typeface="+mn-ea"/>
                <a:cs typeface="Arial" charset="0"/>
              </a:rPr>
              <a:t>many</a:t>
            </a:r>
            <a:r>
              <a:rPr lang="de-DE" altLang="de-DE" sz="1700" b="1" dirty="0">
                <a:solidFill>
                  <a:srgbClr val="002060"/>
                </a:solidFill>
                <a:latin typeface="Bookman Old Style" panose="02050604050505020204" pitchFamily="18" charset="0"/>
                <a:ea typeface="+mn-ea"/>
                <a:cs typeface="Arial" charset="0"/>
              </a:rPr>
              <a:t> countries:	</a:t>
            </a:r>
            <a:r>
              <a:rPr lang="de-DE" altLang="de-DE" sz="1700" b="1" dirty="0" err="1">
                <a:solidFill>
                  <a:srgbClr val="014AED"/>
                </a:solidFill>
                <a:latin typeface="Bookman Old Style" panose="02050604050505020204" pitchFamily="18" charset="0"/>
                <a:ea typeface="+mn-ea"/>
                <a:cs typeface="Arial" charset="0"/>
              </a:rPr>
              <a:t>Active</a:t>
            </a:r>
            <a:r>
              <a:rPr lang="de-DE" altLang="de-DE" sz="1700" b="1" dirty="0">
                <a:solidFill>
                  <a:srgbClr val="014AED"/>
                </a:solidFill>
                <a:latin typeface="Bookman Old Style" panose="02050604050505020204" pitchFamily="18" charset="0"/>
                <a:ea typeface="+mn-ea"/>
                <a:cs typeface="Arial" charset="0"/>
              </a:rPr>
              <a:t> Nonviolence</a:t>
            </a:r>
          </a:p>
          <a:p>
            <a:pPr lvl="0" algn="l" eaLnBrk="1" hangingPunct="1">
              <a:spcBef>
                <a:spcPts val="600"/>
              </a:spcBef>
            </a:pPr>
            <a:r>
              <a:rPr lang="de-DE" altLang="de-DE" sz="1700" b="1" dirty="0">
                <a:solidFill>
                  <a:srgbClr val="000099"/>
                </a:solidFill>
                <a:latin typeface="Bookman Old Style" pitchFamily="18" charset="0"/>
                <a:ea typeface="+mn-ea"/>
                <a:cs typeface="Arial" charset="0"/>
              </a:rPr>
              <a:t>Quaker, Martin Arnold:	</a:t>
            </a:r>
            <a:r>
              <a:rPr lang="de-DE" altLang="de-DE" sz="1700" b="1" dirty="0">
                <a:solidFill>
                  <a:srgbClr val="F40802"/>
                </a:solidFill>
                <a:latin typeface="Bookman Old Style" pitchFamily="18" charset="0"/>
                <a:ea typeface="+mn-ea"/>
                <a:cs typeface="Arial" charset="0"/>
              </a:rPr>
              <a:t>Power of goodness</a:t>
            </a:r>
            <a:r>
              <a:rPr lang="de-DE" altLang="de-DE" sz="1700" b="1" dirty="0">
                <a:solidFill>
                  <a:srgbClr val="014AED"/>
                </a:solidFill>
                <a:latin typeface="Bookman Old Style" pitchFamily="18" charset="0"/>
                <a:ea typeface="+mn-ea"/>
                <a:cs typeface="Arial" charset="0"/>
              </a:rPr>
              <a:t>, Gütekraft</a:t>
            </a:r>
          </a:p>
          <a:p>
            <a:pPr lvl="0" algn="l" eaLnBrk="1" hangingPunct="1">
              <a:spcBef>
                <a:spcPts val="600"/>
              </a:spcBef>
            </a:pPr>
            <a:endParaRPr lang="de-DE" altLang="de-DE" sz="1700" b="1" dirty="0">
              <a:solidFill>
                <a:schemeClr val="bg1"/>
              </a:solidFill>
              <a:latin typeface="Bookman Old Style" pitchFamily="18" charset="0"/>
              <a:ea typeface="+mn-ea"/>
              <a:cs typeface="Arial" charset="0"/>
            </a:endParaRPr>
          </a:p>
        </p:txBody>
      </p:sp>
    </p:spTree>
    <p:extLst>
      <p:ext uri="{BB962C8B-B14F-4D97-AF65-F5344CB8AC3E}">
        <p14:creationId xmlns:p14="http://schemas.microsoft.com/office/powerpoint/2010/main" val="3920211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011-0425Phil-Pz-Volk-Bild von ICNC-Site_afmp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7175"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feld 1"/>
          <p:cNvSpPr txBox="1">
            <a:spLocks noChangeArrowheads="1"/>
          </p:cNvSpPr>
          <p:nvPr/>
        </p:nvSpPr>
        <p:spPr bwMode="auto">
          <a:xfrm>
            <a:off x="1116013" y="6508750"/>
            <a:ext cx="6911975" cy="369888"/>
          </a:xfrm>
          <a:prstGeom prst="rect">
            <a:avLst/>
          </a:prstGeom>
          <a:solidFill>
            <a:srgbClr val="4D514E">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1800" b="1">
                <a:solidFill>
                  <a:schemeClr val="bg1"/>
                </a:solidFill>
              </a:rPr>
              <a:t>Manila, 24. 2. 1986   „Menschenmenge stoppte Panzer“ (WAZ) </a:t>
            </a:r>
          </a:p>
        </p:txBody>
      </p:sp>
      <p:sp>
        <p:nvSpPr>
          <p:cNvPr id="6" name="Abgerundetes Rechteck 5"/>
          <p:cNvSpPr/>
          <p:nvPr/>
        </p:nvSpPr>
        <p:spPr>
          <a:xfrm>
            <a:off x="1295389" y="1772816"/>
            <a:ext cx="4968886" cy="3240359"/>
          </a:xfrm>
          <a:prstGeom prst="roundRect">
            <a:avLst/>
          </a:prstGeom>
          <a:solidFill>
            <a:srgbClr val="8D9EA5">
              <a:alpha val="41961"/>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273" name="Text Box 6"/>
          <p:cNvSpPr txBox="1">
            <a:spLocks noChangeArrowheads="1"/>
          </p:cNvSpPr>
          <p:nvPr/>
        </p:nvSpPr>
        <p:spPr bwMode="auto">
          <a:xfrm>
            <a:off x="1400770" y="1630878"/>
            <a:ext cx="63373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endParaRPr lang="de-DE" altLang="de-DE" b="1" dirty="0">
              <a:solidFill>
                <a:schemeClr val="bg1"/>
              </a:solidFill>
              <a:latin typeface="Bookman Old Style" pitchFamily="18" charset="0"/>
            </a:endParaRPr>
          </a:p>
          <a:p>
            <a:pPr algn="ctr" eaLnBrk="1" hangingPunct="1">
              <a:spcBef>
                <a:spcPct val="50000"/>
              </a:spcBef>
              <a:buFontTx/>
              <a:buNone/>
            </a:pPr>
            <a:r>
              <a:rPr lang="de-DE" altLang="de-DE" sz="4800" b="1" dirty="0" err="1" smtClean="0">
                <a:solidFill>
                  <a:srgbClr val="FF0000"/>
                </a:solidFill>
                <a:latin typeface="Bookman Old Style" pitchFamily="18" charset="0"/>
              </a:rPr>
              <a:t>Offering</a:t>
            </a:r>
            <a:r>
              <a:rPr lang="de-DE" altLang="de-DE" sz="4800" b="1" dirty="0" smtClean="0">
                <a:solidFill>
                  <a:srgbClr val="FF0000"/>
                </a:solidFill>
                <a:latin typeface="Bookman Old Style" pitchFamily="18" charset="0"/>
              </a:rPr>
              <a:t> </a:t>
            </a:r>
            <a:r>
              <a:rPr lang="de-DE" altLang="de-DE" sz="4800" b="1" dirty="0" err="1" smtClean="0">
                <a:solidFill>
                  <a:srgbClr val="FF0000"/>
                </a:solidFill>
                <a:latin typeface="Bookman Old Style" pitchFamily="18" charset="0"/>
              </a:rPr>
              <a:t>Dignity</a:t>
            </a:r>
            <a:endParaRPr lang="de-DE" altLang="de-DE" sz="4800" b="1" dirty="0" smtClean="0">
              <a:solidFill>
                <a:srgbClr val="FF0000"/>
              </a:solidFill>
              <a:latin typeface="Bookman Old Style" pitchFamily="18" charset="0"/>
            </a:endParaRPr>
          </a:p>
          <a:p>
            <a:pPr algn="ctr" eaLnBrk="1" hangingPunct="1">
              <a:spcBef>
                <a:spcPct val="50000"/>
              </a:spcBef>
              <a:buFontTx/>
              <a:buNone/>
            </a:pPr>
            <a:endParaRPr lang="de-DE" altLang="de-DE" sz="800" b="1" dirty="0" smtClean="0">
              <a:solidFill>
                <a:schemeClr val="bg1"/>
              </a:solidFill>
              <a:latin typeface="Bookman Old Style" pitchFamily="18" charset="0"/>
            </a:endParaRPr>
          </a:p>
          <a:p>
            <a:pPr algn="ctr" eaLnBrk="1" hangingPunct="1">
              <a:spcBef>
                <a:spcPct val="50000"/>
              </a:spcBef>
              <a:buFontTx/>
              <a:buNone/>
            </a:pPr>
            <a:r>
              <a:rPr lang="de-DE" altLang="de-DE" b="1" dirty="0" smtClean="0">
                <a:solidFill>
                  <a:schemeClr val="bg1"/>
                </a:solidFill>
                <a:latin typeface="Bookman Old Style" pitchFamily="18" charset="0"/>
              </a:rPr>
              <a:t>People </a:t>
            </a:r>
            <a:r>
              <a:rPr lang="de-DE" altLang="de-DE" b="1" dirty="0">
                <a:solidFill>
                  <a:schemeClr val="bg1"/>
                </a:solidFill>
                <a:latin typeface="Bookman Old Style" pitchFamily="18" charset="0"/>
              </a:rPr>
              <a:t>Power</a:t>
            </a:r>
            <a:endParaRPr lang="en-US" altLang="de-DE" b="1" dirty="0">
              <a:solidFill>
                <a:schemeClr val="bg1"/>
              </a:solidFill>
              <a:latin typeface="Bookman Old Style" pitchFamily="18" charset="0"/>
            </a:endParaRPr>
          </a:p>
          <a:p>
            <a:pPr eaLnBrk="1" hangingPunct="1">
              <a:spcBef>
                <a:spcPct val="50000"/>
              </a:spcBef>
              <a:buFontTx/>
              <a:buNone/>
            </a:pPr>
            <a:endParaRPr lang="de-DE" altLang="de-DE" sz="2000" b="1" dirty="0">
              <a:solidFill>
                <a:schemeClr val="bg1"/>
              </a:solidFill>
              <a:latin typeface="Bookman Old Style" pitchFamily="18" charset="0"/>
            </a:endParaRPr>
          </a:p>
        </p:txBody>
      </p:sp>
    </p:spTree>
    <p:extLst>
      <p:ext uri="{BB962C8B-B14F-4D97-AF65-F5344CB8AC3E}">
        <p14:creationId xmlns:p14="http://schemas.microsoft.com/office/powerpoint/2010/main" val="394860723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011-0425Phil-Pz-Volk-Bild von ICNC-Site_afmp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7175"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feld 1"/>
          <p:cNvSpPr txBox="1">
            <a:spLocks noChangeArrowheads="1"/>
          </p:cNvSpPr>
          <p:nvPr/>
        </p:nvSpPr>
        <p:spPr bwMode="auto">
          <a:xfrm>
            <a:off x="1116013" y="6508750"/>
            <a:ext cx="6911975" cy="369888"/>
          </a:xfrm>
          <a:prstGeom prst="rect">
            <a:avLst/>
          </a:prstGeom>
          <a:solidFill>
            <a:srgbClr val="4D514E">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1800" b="1">
                <a:solidFill>
                  <a:schemeClr val="bg1"/>
                </a:solidFill>
              </a:rPr>
              <a:t>Manila, 24. 2. 1986   „Menschenmenge stoppte Panzer“ (WAZ) </a:t>
            </a:r>
          </a:p>
        </p:txBody>
      </p:sp>
      <p:sp>
        <p:nvSpPr>
          <p:cNvPr id="6" name="Abgerundetes Rechteck 5"/>
          <p:cNvSpPr/>
          <p:nvPr/>
        </p:nvSpPr>
        <p:spPr>
          <a:xfrm>
            <a:off x="1295389" y="1772816"/>
            <a:ext cx="4968886" cy="3240359"/>
          </a:xfrm>
          <a:prstGeom prst="roundRect">
            <a:avLst/>
          </a:prstGeom>
          <a:solidFill>
            <a:srgbClr val="8D9EA5">
              <a:alpha val="41961"/>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273" name="Text Box 6"/>
          <p:cNvSpPr txBox="1">
            <a:spLocks noChangeArrowheads="1"/>
          </p:cNvSpPr>
          <p:nvPr/>
        </p:nvSpPr>
        <p:spPr bwMode="auto">
          <a:xfrm>
            <a:off x="1400770" y="1630878"/>
            <a:ext cx="63373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endParaRPr lang="de-DE" altLang="de-DE" b="1" dirty="0">
              <a:solidFill>
                <a:schemeClr val="bg1"/>
              </a:solidFill>
              <a:latin typeface="Bookman Old Style" pitchFamily="18" charset="0"/>
            </a:endParaRPr>
          </a:p>
          <a:p>
            <a:pPr algn="ctr" eaLnBrk="1" hangingPunct="1">
              <a:spcBef>
                <a:spcPct val="50000"/>
              </a:spcBef>
              <a:buFontTx/>
              <a:buNone/>
            </a:pPr>
            <a:r>
              <a:rPr lang="de-DE" altLang="de-DE" sz="4800" b="1" dirty="0" err="1" smtClean="0">
                <a:solidFill>
                  <a:srgbClr val="FF0000"/>
                </a:solidFill>
                <a:latin typeface="Bookman Old Style" pitchFamily="18" charset="0"/>
              </a:rPr>
              <a:t>Offering</a:t>
            </a:r>
            <a:r>
              <a:rPr lang="de-DE" altLang="de-DE" sz="4800" b="1" dirty="0" smtClean="0">
                <a:solidFill>
                  <a:srgbClr val="FF0000"/>
                </a:solidFill>
                <a:latin typeface="Bookman Old Style" pitchFamily="18" charset="0"/>
              </a:rPr>
              <a:t> </a:t>
            </a:r>
            <a:r>
              <a:rPr lang="de-DE" altLang="de-DE" sz="4800" b="1" dirty="0" err="1" smtClean="0">
                <a:solidFill>
                  <a:srgbClr val="FF0000"/>
                </a:solidFill>
                <a:latin typeface="Bookman Old Style" pitchFamily="18" charset="0"/>
              </a:rPr>
              <a:t>Dignity</a:t>
            </a:r>
            <a:endParaRPr lang="de-DE" altLang="de-DE" sz="4800" b="1" dirty="0" smtClean="0">
              <a:solidFill>
                <a:srgbClr val="FF0000"/>
              </a:solidFill>
              <a:latin typeface="Bookman Old Style" pitchFamily="18" charset="0"/>
            </a:endParaRPr>
          </a:p>
          <a:p>
            <a:pPr algn="ctr" eaLnBrk="1" hangingPunct="1">
              <a:spcBef>
                <a:spcPct val="50000"/>
              </a:spcBef>
              <a:buFontTx/>
              <a:buNone/>
            </a:pPr>
            <a:endParaRPr lang="de-DE" altLang="de-DE" sz="800" b="1" dirty="0" smtClean="0">
              <a:solidFill>
                <a:schemeClr val="bg1"/>
              </a:solidFill>
              <a:latin typeface="Bookman Old Style" pitchFamily="18" charset="0"/>
            </a:endParaRPr>
          </a:p>
          <a:p>
            <a:pPr algn="ctr" eaLnBrk="1" hangingPunct="1">
              <a:spcBef>
                <a:spcPct val="50000"/>
              </a:spcBef>
              <a:buFontTx/>
              <a:buNone/>
            </a:pPr>
            <a:r>
              <a:rPr lang="de-DE" altLang="de-DE" b="1" dirty="0" smtClean="0">
                <a:solidFill>
                  <a:schemeClr val="bg1"/>
                </a:solidFill>
                <a:latin typeface="Bookman Old Style" pitchFamily="18" charset="0"/>
              </a:rPr>
              <a:t>People </a:t>
            </a:r>
            <a:r>
              <a:rPr lang="de-DE" altLang="de-DE" b="1" dirty="0">
                <a:solidFill>
                  <a:schemeClr val="bg1"/>
                </a:solidFill>
                <a:latin typeface="Bookman Old Style" pitchFamily="18" charset="0"/>
              </a:rPr>
              <a:t>Power</a:t>
            </a:r>
            <a:endParaRPr lang="en-US" altLang="de-DE" b="1" dirty="0">
              <a:solidFill>
                <a:schemeClr val="bg1"/>
              </a:solidFill>
              <a:latin typeface="Bookman Old Style" pitchFamily="18" charset="0"/>
            </a:endParaRPr>
          </a:p>
          <a:p>
            <a:pPr eaLnBrk="1" hangingPunct="1">
              <a:spcBef>
                <a:spcPct val="50000"/>
              </a:spcBef>
              <a:buFontTx/>
              <a:buNone/>
            </a:pPr>
            <a:endParaRPr lang="de-DE" altLang="de-DE" sz="2000" b="1" dirty="0">
              <a:solidFill>
                <a:schemeClr val="bg1"/>
              </a:solidFill>
              <a:latin typeface="Bookman Old Style" pitchFamily="18" charset="0"/>
            </a:endParaRPr>
          </a:p>
        </p:txBody>
      </p:sp>
    </p:spTree>
    <p:extLst>
      <p:ext uri="{BB962C8B-B14F-4D97-AF65-F5344CB8AC3E}">
        <p14:creationId xmlns:p14="http://schemas.microsoft.com/office/powerpoint/2010/main" val="158623076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txBox="1">
            <a:spLocks/>
          </p:cNvSpPr>
          <p:nvPr/>
        </p:nvSpPr>
        <p:spPr bwMode="auto">
          <a:xfrm>
            <a:off x="225631" y="325438"/>
            <a:ext cx="873898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Mohandas K. Gandhi: 	</a:t>
            </a:r>
            <a:r>
              <a:rPr lang="de-DE" altLang="de-DE" sz="1700" b="1" dirty="0" smtClean="0">
                <a:solidFill>
                  <a:srgbClr val="F00802"/>
                </a:solidFill>
                <a:latin typeface="Bookman Old Style" panose="02050604050505020204" pitchFamily="18" charset="0"/>
                <a:ea typeface="+mn-ea"/>
                <a:cs typeface="Arial" charset="0"/>
              </a:rPr>
              <a:t>Sat</a:t>
            </a:r>
            <a:r>
              <a:rPr lang="de-DE" altLang="de-DE" sz="1700" b="1" dirty="0" smtClean="0">
                <a:solidFill>
                  <a:srgbClr val="F40802"/>
                </a:solidFill>
                <a:latin typeface="Bookman Old Style" panose="02050604050505020204" pitchFamily="18" charset="0"/>
                <a:ea typeface="+mn-ea"/>
                <a:cs typeface="Arial" charset="0"/>
              </a:rPr>
              <a:t>yag</a:t>
            </a:r>
            <a:r>
              <a:rPr lang="de-DE" altLang="de-DE" sz="1700" b="1" dirty="0" smtClean="0">
                <a:solidFill>
                  <a:srgbClr val="F00802"/>
                </a:solidFill>
                <a:latin typeface="Bookman Old Style" panose="02050604050505020204" pitchFamily="18" charset="0"/>
                <a:ea typeface="+mn-ea"/>
                <a:cs typeface="Arial" charset="0"/>
              </a:rPr>
              <a:t>raha = </a:t>
            </a:r>
            <a:r>
              <a:rPr lang="de-DE" altLang="de-DE" sz="1700" b="1" dirty="0" smtClean="0">
                <a:solidFill>
                  <a:srgbClr val="014AED"/>
                </a:solidFill>
                <a:latin typeface="Bookman Old Style" panose="02050604050505020204" pitchFamily="18" charset="0"/>
                <a:ea typeface="+mn-ea"/>
                <a:cs typeface="Arial" charset="0"/>
              </a:rPr>
              <a:t/>
            </a:r>
            <a:br>
              <a:rPr lang="de-DE" altLang="de-DE" sz="1700" b="1" dirty="0" smtClean="0">
                <a:solidFill>
                  <a:srgbClr val="014AED"/>
                </a:solidFill>
                <a:latin typeface="Bookman Old Style" panose="02050604050505020204" pitchFamily="18" charset="0"/>
                <a:ea typeface="+mn-ea"/>
                <a:cs typeface="Arial" charset="0"/>
              </a:rPr>
            </a:br>
            <a:r>
              <a:rPr lang="de-DE" altLang="de-DE" sz="1700" b="1" dirty="0" smtClean="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„the Force which is born of Truth and Love“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		</a:t>
            </a:r>
            <a:r>
              <a:rPr lang="en-US" altLang="de-DE" sz="1700" b="1" dirty="0">
                <a:solidFill>
                  <a:srgbClr val="014AED"/>
                </a:solidFill>
                <a:latin typeface="Bookman Old Style" panose="02050604050505020204" pitchFamily="18" charset="0"/>
                <a:ea typeface="+mn-ea"/>
                <a:cs typeface="Arial" charset="0"/>
              </a:rPr>
              <a:t>	love-force, </a:t>
            </a:r>
            <a:r>
              <a:rPr lang="de-DE" altLang="de-DE" sz="1700" b="1" dirty="0">
                <a:solidFill>
                  <a:srgbClr val="014AED"/>
                </a:solidFill>
                <a:latin typeface="Bookman Old Style" panose="02050604050505020204" pitchFamily="18" charset="0"/>
                <a:cs typeface="Arial" charset="0"/>
              </a:rPr>
              <a:t>strength of love, </a:t>
            </a:r>
            <a:r>
              <a:rPr lang="en-US" altLang="de-DE" sz="1700" b="1" dirty="0" smtClean="0">
                <a:solidFill>
                  <a:srgbClr val="014AED"/>
                </a:solidFill>
                <a:latin typeface="Bookman Old Style" panose="02050604050505020204" pitchFamily="18" charset="0"/>
                <a:ea typeface="+mn-ea"/>
                <a:cs typeface="Arial" charset="0"/>
              </a:rPr>
              <a:t>truth-force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soul-force</a:t>
            </a:r>
          </a:p>
          <a:p>
            <a:pPr lvl="0" algn="l" eaLnBrk="1" hangingPunct="1">
              <a:spcBef>
                <a:spcPts val="600"/>
              </a:spcBef>
            </a:pPr>
            <a:r>
              <a:rPr lang="en-US" altLang="de-DE" sz="1700" b="1" dirty="0" smtClean="0">
                <a:solidFill>
                  <a:srgbClr val="014AED"/>
                </a:solidFill>
                <a:latin typeface="Bookman Old Style" panose="02050604050505020204" pitchFamily="18" charset="0"/>
                <a:ea typeface="+mn-ea"/>
                <a:cs typeface="Arial" charset="0"/>
              </a:rPr>
              <a:t/>
            </a:r>
            <a:br>
              <a:rPr lang="en-US" altLang="de-DE" sz="1700" b="1" dirty="0" smtClean="0">
                <a:solidFill>
                  <a:srgbClr val="014AED"/>
                </a:solidFill>
                <a:latin typeface="Bookman Old Style" panose="02050604050505020204" pitchFamily="18" charset="0"/>
                <a:ea typeface="+mn-ea"/>
                <a:cs typeface="Arial" charset="0"/>
              </a:rPr>
            </a:br>
            <a:r>
              <a:rPr lang="en-US" altLang="de-DE" sz="1700" b="1" dirty="0" smtClean="0">
                <a:solidFill>
                  <a:srgbClr val="014AED"/>
                </a:solidFill>
                <a:latin typeface="Bookman Old Style" panose="02050604050505020204" pitchFamily="18" charset="0"/>
                <a:ea typeface="+mn-ea"/>
                <a:cs typeface="Arial" charset="0"/>
              </a:rPr>
              <a:t>		      ahimsa = Non-violence </a:t>
            </a:r>
            <a:br>
              <a:rPr lang="en-US" altLang="de-DE" sz="1700" b="1" dirty="0" smtClean="0">
                <a:solidFill>
                  <a:srgbClr val="014AED"/>
                </a:solidFill>
                <a:latin typeface="Bookman Old Style" panose="02050604050505020204" pitchFamily="18" charset="0"/>
                <a:ea typeface="+mn-ea"/>
                <a:cs typeface="Arial" charset="0"/>
              </a:rPr>
            </a:br>
            <a:endParaRPr lang="en-US" altLang="de-DE" sz="1700" b="1" dirty="0" smtClean="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smtClean="0">
                <a:solidFill>
                  <a:srgbClr val="002060"/>
                </a:solidFill>
                <a:latin typeface="Bookman Old Style" panose="02050604050505020204" pitchFamily="18" charset="0"/>
                <a:ea typeface="+mn-ea"/>
                <a:cs typeface="Arial" charset="0"/>
              </a:rPr>
              <a:t>Abdul </a:t>
            </a:r>
            <a:r>
              <a:rPr lang="de-DE" altLang="de-DE" sz="1700" b="1" dirty="0">
                <a:solidFill>
                  <a:srgbClr val="002060"/>
                </a:solidFill>
                <a:latin typeface="Bookman Old Style" panose="02050604050505020204" pitchFamily="18" charset="0"/>
                <a:ea typeface="+mn-ea"/>
                <a:cs typeface="Arial" charset="0"/>
              </a:rPr>
              <a:t>Ghaffar Khan: 	</a:t>
            </a:r>
            <a:r>
              <a:rPr lang="de-DE" altLang="de-DE" sz="1700" b="1" dirty="0">
                <a:solidFill>
                  <a:srgbClr val="014AED"/>
                </a:solidFill>
                <a:latin typeface="Bookman Old Style" panose="02050604050505020204" pitchFamily="18" charset="0"/>
                <a:ea typeface="+mn-ea"/>
                <a:cs typeface="Arial" charset="0"/>
              </a:rPr>
              <a:t>Patience </a:t>
            </a:r>
            <a:r>
              <a:rPr lang="de-DE" altLang="de-DE" sz="1700" b="1" dirty="0" err="1">
                <a:solidFill>
                  <a:srgbClr val="014AED"/>
                </a:solidFill>
                <a:latin typeface="Bookman Old Style" panose="02050604050505020204" pitchFamily="18" charset="0"/>
                <a:ea typeface="+mn-ea"/>
                <a:cs typeface="Arial" charset="0"/>
              </a:rPr>
              <a:t>and</a:t>
            </a:r>
            <a:r>
              <a:rPr lang="de-DE" altLang="de-DE" sz="1700" b="1" dirty="0">
                <a:solidFill>
                  <a:srgbClr val="014AED"/>
                </a:solidFill>
                <a:latin typeface="Bookman Old Style" panose="02050604050505020204" pitchFamily="18" charset="0"/>
                <a:ea typeface="+mn-ea"/>
                <a:cs typeface="Arial" charset="0"/>
              </a:rPr>
              <a:t> Justice</a:t>
            </a:r>
            <a:endParaRPr lang="de-DE" altLang="de-DE" sz="1700" b="1" dirty="0">
              <a:solidFill>
                <a:srgbClr val="002060"/>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Martin Luther King: 	</a:t>
            </a:r>
            <a:r>
              <a:rPr lang="de-DE" altLang="de-DE" sz="1700" b="1" dirty="0">
                <a:solidFill>
                  <a:srgbClr val="014AED"/>
                </a:solidFill>
                <a:latin typeface="Bookman Old Style" panose="02050604050505020204" pitchFamily="18" charset="0"/>
                <a:ea typeface="+mn-ea"/>
                <a:cs typeface="Arial" charset="0"/>
              </a:rPr>
              <a:t>Strength to Love</a:t>
            </a:r>
            <a:r>
              <a:rPr lang="de-DE" altLang="de-DE" sz="1700" b="1" dirty="0">
                <a:solidFill>
                  <a:srgbClr val="002060"/>
                </a:solidFill>
                <a:latin typeface="Bookman Old Style" panose="02050604050505020204" pitchFamily="18" charset="0"/>
                <a:ea typeface="+mn-ea"/>
                <a:cs typeface="Arial" charset="0"/>
              </a:rPr>
              <a:t>	</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Lanza del Vasto:	</a:t>
            </a:r>
            <a:r>
              <a:rPr lang="de-DE" altLang="de-DE" sz="1700" b="1" dirty="0">
                <a:solidFill>
                  <a:srgbClr val="014AED"/>
                </a:solidFill>
                <a:latin typeface="Bookman Old Style" panose="02050604050505020204" pitchFamily="18" charset="0"/>
                <a:ea typeface="+mn-ea"/>
                <a:cs typeface="Arial" charset="0"/>
              </a:rPr>
              <a:t>Force de la justice =  	force of justice</a:t>
            </a:r>
          </a:p>
          <a:p>
            <a:pPr lvl="0" algn="l" eaLnBrk="1" hangingPunct="1">
              <a:spcBef>
                <a:spcPts val="600"/>
              </a:spcBef>
            </a:pPr>
            <a:r>
              <a:rPr lang="de-DE" altLang="de-DE" sz="1700" b="1" dirty="0" err="1">
                <a:solidFill>
                  <a:srgbClr val="002060"/>
                </a:solidFill>
                <a:latin typeface="Bookman Old Style" panose="02050604050505020204" pitchFamily="18" charset="0"/>
                <a:ea typeface="+mn-ea"/>
                <a:cs typeface="Arial" charset="0"/>
              </a:rPr>
              <a:t>Latin</a:t>
            </a:r>
            <a:r>
              <a:rPr lang="de-DE" altLang="de-DE" sz="1700" b="1" dirty="0">
                <a:solidFill>
                  <a:srgbClr val="002060"/>
                </a:solidFill>
                <a:latin typeface="Bookman Old Style" panose="02050604050505020204" pitchFamily="18" charset="0"/>
                <a:ea typeface="+mn-ea"/>
                <a:cs typeface="Arial" charset="0"/>
              </a:rPr>
              <a:t> Amerika: 		</a:t>
            </a:r>
            <a:r>
              <a:rPr lang="de-DE" altLang="de-DE" sz="1700" b="1" dirty="0">
                <a:solidFill>
                  <a:srgbClr val="014AED"/>
                </a:solidFill>
                <a:latin typeface="Bookman Old Style" panose="02050604050505020204" pitchFamily="18" charset="0"/>
                <a:ea typeface="+mn-ea"/>
                <a:cs typeface="Arial" charset="0"/>
              </a:rPr>
              <a:t>Firmeza permanente = 	permanent </a:t>
            </a:r>
            <a:r>
              <a:rPr lang="de-DE" altLang="de-DE" sz="1700" b="1" dirty="0" err="1">
                <a:solidFill>
                  <a:srgbClr val="014AED"/>
                </a:solidFill>
                <a:latin typeface="Bookman Old Style" panose="02050604050505020204" pitchFamily="18" charset="0"/>
                <a:ea typeface="+mn-ea"/>
                <a:cs typeface="Arial" charset="0"/>
              </a:rPr>
              <a:t>firmness</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Philippines:		</a:t>
            </a:r>
            <a:r>
              <a:rPr lang="de-DE" altLang="de-DE" sz="1700" b="1" dirty="0">
                <a:solidFill>
                  <a:srgbClr val="014AED"/>
                </a:solidFill>
                <a:latin typeface="Bookman Old Style" panose="02050604050505020204" pitchFamily="18" charset="0"/>
                <a:ea typeface="+mn-ea"/>
                <a:cs typeface="Arial" charset="0"/>
              </a:rPr>
              <a:t>Alay Dangal =  		</a:t>
            </a:r>
            <a:r>
              <a:rPr lang="de-DE" altLang="de-DE" sz="1700" b="1" dirty="0" err="1">
                <a:solidFill>
                  <a:srgbClr val="014AED"/>
                </a:solidFill>
                <a:latin typeface="Bookman Old Style" panose="02050604050505020204" pitchFamily="18" charset="0"/>
                <a:ea typeface="+mn-ea"/>
                <a:cs typeface="Arial" charset="0"/>
              </a:rPr>
              <a:t>offering</a:t>
            </a:r>
            <a:r>
              <a:rPr lang="de-DE" altLang="de-DE" sz="1700" b="1" dirty="0">
                <a:solidFill>
                  <a:srgbClr val="014AED"/>
                </a:solidFill>
                <a:latin typeface="Bookman Old Style" panose="02050604050505020204" pitchFamily="18" charset="0"/>
                <a:ea typeface="+mn-ea"/>
                <a:cs typeface="Arial" charset="0"/>
              </a:rPr>
              <a:t> </a:t>
            </a:r>
            <a:r>
              <a:rPr lang="de-DE" altLang="de-DE" sz="1700" b="1" dirty="0" err="1">
                <a:solidFill>
                  <a:srgbClr val="014AED"/>
                </a:solidFill>
                <a:latin typeface="Bookman Old Style" panose="02050604050505020204" pitchFamily="18" charset="0"/>
                <a:ea typeface="+mn-ea"/>
                <a:cs typeface="Arial" charset="0"/>
              </a:rPr>
              <a:t>dignity</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			</a:t>
            </a:r>
            <a:r>
              <a:rPr lang="de-DE" altLang="de-DE" sz="1700" b="1" dirty="0">
                <a:solidFill>
                  <a:srgbClr val="014AED"/>
                </a:solidFill>
                <a:latin typeface="Bookman Old Style" panose="02050604050505020204" pitchFamily="18" charset="0"/>
                <a:ea typeface="+mn-ea"/>
                <a:cs typeface="Arial" charset="0"/>
              </a:rPr>
              <a:t>People Power</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In </a:t>
            </a:r>
            <a:r>
              <a:rPr lang="de-DE" altLang="de-DE" sz="1700" b="1" dirty="0" err="1">
                <a:solidFill>
                  <a:srgbClr val="002060"/>
                </a:solidFill>
                <a:latin typeface="Bookman Old Style" panose="02050604050505020204" pitchFamily="18" charset="0"/>
                <a:ea typeface="+mn-ea"/>
                <a:cs typeface="Arial" charset="0"/>
              </a:rPr>
              <a:t>many</a:t>
            </a:r>
            <a:r>
              <a:rPr lang="de-DE" altLang="de-DE" sz="1700" b="1" dirty="0">
                <a:solidFill>
                  <a:srgbClr val="002060"/>
                </a:solidFill>
                <a:latin typeface="Bookman Old Style" panose="02050604050505020204" pitchFamily="18" charset="0"/>
                <a:ea typeface="+mn-ea"/>
                <a:cs typeface="Arial" charset="0"/>
              </a:rPr>
              <a:t> countries:	</a:t>
            </a:r>
            <a:r>
              <a:rPr lang="de-DE" altLang="de-DE" sz="1700" b="1" dirty="0" err="1">
                <a:solidFill>
                  <a:srgbClr val="014AED"/>
                </a:solidFill>
                <a:latin typeface="Bookman Old Style" panose="02050604050505020204" pitchFamily="18" charset="0"/>
                <a:ea typeface="+mn-ea"/>
                <a:cs typeface="Arial" charset="0"/>
              </a:rPr>
              <a:t>Active</a:t>
            </a:r>
            <a:r>
              <a:rPr lang="de-DE" altLang="de-DE" sz="1700" b="1" dirty="0">
                <a:solidFill>
                  <a:srgbClr val="014AED"/>
                </a:solidFill>
                <a:latin typeface="Bookman Old Style" panose="02050604050505020204" pitchFamily="18" charset="0"/>
                <a:ea typeface="+mn-ea"/>
                <a:cs typeface="Arial" charset="0"/>
              </a:rPr>
              <a:t> Nonviolence</a:t>
            </a:r>
          </a:p>
          <a:p>
            <a:pPr lvl="0" algn="l" eaLnBrk="1" hangingPunct="1">
              <a:spcBef>
                <a:spcPts val="600"/>
              </a:spcBef>
            </a:pPr>
            <a:r>
              <a:rPr lang="de-DE" altLang="de-DE" sz="1700" b="1" dirty="0">
                <a:solidFill>
                  <a:srgbClr val="000099"/>
                </a:solidFill>
                <a:latin typeface="Bookman Old Style" pitchFamily="18" charset="0"/>
                <a:ea typeface="+mn-ea"/>
                <a:cs typeface="Arial" charset="0"/>
              </a:rPr>
              <a:t>Quaker, Martin Arnold:	</a:t>
            </a:r>
            <a:r>
              <a:rPr lang="de-DE" altLang="de-DE" sz="1700" b="1" dirty="0">
                <a:solidFill>
                  <a:srgbClr val="F40802"/>
                </a:solidFill>
                <a:latin typeface="Bookman Old Style" pitchFamily="18" charset="0"/>
                <a:ea typeface="+mn-ea"/>
                <a:cs typeface="Arial" charset="0"/>
              </a:rPr>
              <a:t>Power of goodness</a:t>
            </a:r>
            <a:r>
              <a:rPr lang="de-DE" altLang="de-DE" sz="1700" b="1" dirty="0">
                <a:solidFill>
                  <a:srgbClr val="014AED"/>
                </a:solidFill>
                <a:latin typeface="Bookman Old Style" pitchFamily="18" charset="0"/>
                <a:ea typeface="+mn-ea"/>
                <a:cs typeface="Arial" charset="0"/>
              </a:rPr>
              <a:t>, Gütekraft</a:t>
            </a:r>
          </a:p>
          <a:p>
            <a:pPr lvl="0" algn="l" eaLnBrk="1" hangingPunct="1">
              <a:spcBef>
                <a:spcPts val="600"/>
              </a:spcBef>
            </a:pPr>
            <a:endParaRPr lang="de-DE" altLang="de-DE" sz="1700" b="1" dirty="0">
              <a:solidFill>
                <a:schemeClr val="bg1"/>
              </a:solidFill>
              <a:latin typeface="Bookman Old Style" pitchFamily="18" charset="0"/>
              <a:ea typeface="+mn-ea"/>
              <a:cs typeface="Arial" charset="0"/>
            </a:endParaRPr>
          </a:p>
        </p:txBody>
      </p:sp>
    </p:spTree>
    <p:extLst>
      <p:ext uri="{BB962C8B-B14F-4D97-AF65-F5344CB8AC3E}">
        <p14:creationId xmlns:p14="http://schemas.microsoft.com/office/powerpoint/2010/main" val="2416103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2279224"/>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4415246"/>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ieren 4"/>
          <p:cNvGrpSpPr/>
          <p:nvPr/>
        </p:nvGrpSpPr>
        <p:grpSpPr>
          <a:xfrm>
            <a:off x="324619" y="2102476"/>
            <a:ext cx="8351837" cy="1669424"/>
            <a:chOff x="324619" y="1816726"/>
            <a:chExt cx="8351837" cy="1669424"/>
          </a:xfrm>
        </p:grpSpPr>
        <p:sp>
          <p:nvSpPr>
            <p:cNvPr id="2050" name="Textfeld 1"/>
            <p:cNvSpPr txBox="1">
              <a:spLocks noChangeArrowheads="1"/>
            </p:cNvSpPr>
            <p:nvPr/>
          </p:nvSpPr>
          <p:spPr bwMode="auto">
            <a:xfrm>
              <a:off x="324619" y="2173172"/>
              <a:ext cx="8351837"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FontTx/>
                <a:buNone/>
              </a:pPr>
              <a:r>
                <a:rPr lang="en-US" altLang="de-DE" sz="2800" b="1" dirty="0">
                  <a:solidFill>
                    <a:srgbClr val="00B050"/>
                  </a:solidFill>
                  <a:latin typeface="Book Antiqua" pitchFamily="18" charset="0"/>
                </a:rPr>
                <a:t>Practicing Active Nonviolence </a:t>
              </a:r>
              <a:r>
                <a:rPr lang="en-US" altLang="de-DE" sz="2800" b="1" dirty="0" smtClean="0">
                  <a:solidFill>
                    <a:srgbClr val="00B050"/>
                  </a:solidFill>
                  <a:latin typeface="Book Antiqua" pitchFamily="18" charset="0"/>
                </a:rPr>
                <a:t/>
              </a:r>
              <a:br>
                <a:rPr lang="en-US" altLang="de-DE" sz="2800" b="1" dirty="0" smtClean="0">
                  <a:solidFill>
                    <a:srgbClr val="00B050"/>
                  </a:solidFill>
                  <a:latin typeface="Book Antiqua" pitchFamily="18" charset="0"/>
                </a:rPr>
              </a:br>
              <a:r>
                <a:rPr lang="en-US" altLang="de-DE" sz="2800" b="1" dirty="0" smtClean="0">
                  <a:solidFill>
                    <a:srgbClr val="00B050"/>
                  </a:solidFill>
                  <a:latin typeface="Book Antiqua" pitchFamily="18" charset="0"/>
                </a:rPr>
                <a:t>in </a:t>
              </a:r>
              <a:r>
                <a:rPr lang="en-US" altLang="de-DE" sz="2800" b="1" dirty="0">
                  <a:solidFill>
                    <a:srgbClr val="00B050"/>
                  </a:solidFill>
                  <a:latin typeface="Book Antiqua" pitchFamily="18" charset="0"/>
                </a:rPr>
                <a:t>the 21st </a:t>
              </a:r>
              <a:r>
                <a:rPr lang="en-US" altLang="de-DE" sz="2800" b="1" dirty="0" smtClean="0">
                  <a:solidFill>
                    <a:srgbClr val="00B050"/>
                  </a:solidFill>
                  <a:latin typeface="Book Antiqua" pitchFamily="18" charset="0"/>
                </a:rPr>
                <a:t>Century</a:t>
              </a:r>
              <a:endParaRPr lang="de-DE" altLang="de-DE" sz="2800" b="1" dirty="0" smtClean="0">
                <a:solidFill>
                  <a:srgbClr val="00B050"/>
                </a:solidFill>
                <a:latin typeface="Book Antiqua" pitchFamily="18" charset="0"/>
              </a:endParaRPr>
            </a:p>
          </p:txBody>
        </p:sp>
        <p:sp>
          <p:nvSpPr>
            <p:cNvPr id="4" name="Abgerundetes Rechteck 3"/>
            <p:cNvSpPr/>
            <p:nvPr/>
          </p:nvSpPr>
          <p:spPr>
            <a:xfrm>
              <a:off x="590550" y="1816726"/>
              <a:ext cx="7943850" cy="166942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802"/>
          <a:stretch/>
        </p:blipFill>
        <p:spPr bwMode="auto">
          <a:xfrm>
            <a:off x="-4830" y="-57150"/>
            <a:ext cx="9444292"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725" y="14695"/>
            <a:ext cx="30861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0" y="-57150"/>
            <a:ext cx="44767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feld 4"/>
          <p:cNvSpPr txBox="1">
            <a:spLocks noChangeArrowheads="1"/>
          </p:cNvSpPr>
          <p:nvPr/>
        </p:nvSpPr>
        <p:spPr bwMode="auto">
          <a:xfrm>
            <a:off x="252413" y="5800970"/>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itchFamily="18" charset="0"/>
                <a:cs typeface="Arial" pitchFamily="34" charset="0"/>
              </a:defRPr>
            </a:lvl1pPr>
            <a:lvl2pPr marL="742950" indent="-285750" eaLnBrk="0" hangingPunct="0">
              <a:defRPr>
                <a:solidFill>
                  <a:schemeClr val="tx1"/>
                </a:solidFill>
                <a:latin typeface="Book Antiqua" pitchFamily="18" charset="0"/>
                <a:cs typeface="Arial" pitchFamily="34" charset="0"/>
              </a:defRPr>
            </a:lvl2pPr>
            <a:lvl3pPr marL="1143000" indent="-228600" eaLnBrk="0" hangingPunct="0">
              <a:defRPr>
                <a:solidFill>
                  <a:schemeClr val="tx1"/>
                </a:solidFill>
                <a:latin typeface="Book Antiqua" pitchFamily="18" charset="0"/>
                <a:cs typeface="Arial" pitchFamily="34" charset="0"/>
              </a:defRPr>
            </a:lvl3pPr>
            <a:lvl4pPr marL="1600200" indent="-228600" eaLnBrk="0" hangingPunct="0">
              <a:defRPr>
                <a:solidFill>
                  <a:schemeClr val="tx1"/>
                </a:solidFill>
                <a:latin typeface="Book Antiqua" pitchFamily="18" charset="0"/>
                <a:cs typeface="Arial" pitchFamily="34" charset="0"/>
              </a:defRPr>
            </a:lvl4pPr>
            <a:lvl5pPr marL="2057400" indent="-228600" eaLnBrk="0" hangingPunct="0">
              <a:defRPr>
                <a:solidFill>
                  <a:schemeClr val="tx1"/>
                </a:solidFill>
                <a:latin typeface="Book Antiqua" pitchFamily="18" charset="0"/>
                <a:cs typeface="Arial" pitchFamily="34" charset="0"/>
              </a:defRPr>
            </a:lvl5pPr>
            <a:lvl6pPr marL="2514600" indent="-228600" eaLnBrk="0" fontAlgn="base" hangingPunct="0">
              <a:spcBef>
                <a:spcPct val="0"/>
              </a:spcBef>
              <a:spcAft>
                <a:spcPct val="0"/>
              </a:spcAft>
              <a:defRPr>
                <a:solidFill>
                  <a:schemeClr val="tx1"/>
                </a:solidFill>
                <a:latin typeface="Book Antiqua" pitchFamily="18" charset="0"/>
                <a:cs typeface="Arial" pitchFamily="34" charset="0"/>
              </a:defRPr>
            </a:lvl6pPr>
            <a:lvl7pPr marL="2971800" indent="-228600" eaLnBrk="0" fontAlgn="base" hangingPunct="0">
              <a:spcBef>
                <a:spcPct val="0"/>
              </a:spcBef>
              <a:spcAft>
                <a:spcPct val="0"/>
              </a:spcAft>
              <a:defRPr>
                <a:solidFill>
                  <a:schemeClr val="tx1"/>
                </a:solidFill>
                <a:latin typeface="Book Antiqua" pitchFamily="18" charset="0"/>
                <a:cs typeface="Arial" pitchFamily="34" charset="0"/>
              </a:defRPr>
            </a:lvl7pPr>
            <a:lvl8pPr marL="3429000" indent="-228600" eaLnBrk="0" fontAlgn="base" hangingPunct="0">
              <a:spcBef>
                <a:spcPct val="0"/>
              </a:spcBef>
              <a:spcAft>
                <a:spcPct val="0"/>
              </a:spcAft>
              <a:defRPr>
                <a:solidFill>
                  <a:schemeClr val="tx1"/>
                </a:solidFill>
                <a:latin typeface="Book Antiqua" pitchFamily="18" charset="0"/>
                <a:cs typeface="Arial" pitchFamily="34" charset="0"/>
              </a:defRPr>
            </a:lvl8pPr>
            <a:lvl9pPr marL="3886200" indent="-228600" eaLnBrk="0" fontAlgn="base" hangingPunct="0">
              <a:spcBef>
                <a:spcPct val="0"/>
              </a:spcBef>
              <a:spcAft>
                <a:spcPct val="0"/>
              </a:spcAft>
              <a:defRPr>
                <a:solidFill>
                  <a:schemeClr val="tx1"/>
                </a:solidFill>
                <a:latin typeface="Book Antiqua" pitchFamily="18" charset="0"/>
                <a:cs typeface="Arial" pitchFamily="34" charset="0"/>
              </a:defRPr>
            </a:lvl9pPr>
          </a:lstStyle>
          <a:p>
            <a:pPr algn="ctr"/>
            <a:r>
              <a:rPr lang="en-US" sz="2000" b="1" dirty="0" smtClean="0">
                <a:solidFill>
                  <a:srgbClr val="9B3937"/>
                </a:solidFill>
                <a:cs typeface="Arial" charset="0"/>
              </a:rPr>
              <a:t>Ahimsa </a:t>
            </a:r>
            <a:r>
              <a:rPr lang="en-US" sz="2000" b="1" dirty="0" err="1" smtClean="0">
                <a:solidFill>
                  <a:srgbClr val="9B3937"/>
                </a:solidFill>
                <a:cs typeface="Arial" charset="0"/>
              </a:rPr>
              <a:t>Mandap</a:t>
            </a:r>
            <a:r>
              <a:rPr lang="en-US" sz="2000" b="1" dirty="0" smtClean="0">
                <a:solidFill>
                  <a:srgbClr val="9B3937"/>
                </a:solidFill>
                <a:cs typeface="Arial" charset="0"/>
              </a:rPr>
              <a:t>, Tagore Hall, Gandhi </a:t>
            </a:r>
            <a:r>
              <a:rPr lang="en-US" sz="2000" b="1" dirty="0" err="1" smtClean="0">
                <a:solidFill>
                  <a:srgbClr val="9B3937"/>
                </a:solidFill>
                <a:cs typeface="Arial" charset="0"/>
              </a:rPr>
              <a:t>Darshan</a:t>
            </a:r>
            <a:r>
              <a:rPr lang="en-US" sz="2000" b="1" dirty="0" smtClean="0">
                <a:solidFill>
                  <a:srgbClr val="9B3937"/>
                </a:solidFill>
                <a:cs typeface="Arial" charset="0"/>
              </a:rPr>
              <a:t>, </a:t>
            </a:r>
            <a:r>
              <a:rPr lang="en-US" sz="2000" b="1" dirty="0" err="1" smtClean="0">
                <a:solidFill>
                  <a:srgbClr val="9B3937"/>
                </a:solidFill>
                <a:cs typeface="Arial" charset="0"/>
              </a:rPr>
              <a:t>Rajghat</a:t>
            </a:r>
            <a:r>
              <a:rPr lang="en-US" sz="2000" b="1" dirty="0" smtClean="0">
                <a:solidFill>
                  <a:srgbClr val="9B3937"/>
                </a:solidFill>
                <a:cs typeface="Arial" charset="0"/>
              </a:rPr>
              <a:t>, </a:t>
            </a:r>
            <a:br>
              <a:rPr lang="en-US" sz="2000" b="1" dirty="0" smtClean="0">
                <a:solidFill>
                  <a:srgbClr val="9B3937"/>
                </a:solidFill>
                <a:cs typeface="Arial" charset="0"/>
              </a:rPr>
            </a:br>
            <a:r>
              <a:rPr lang="en-US" sz="2000" b="1" dirty="0" smtClean="0">
                <a:solidFill>
                  <a:srgbClr val="9B3937"/>
                </a:solidFill>
                <a:cs typeface="Arial" charset="0"/>
              </a:rPr>
              <a:t>New Delhi 110002, INDIA</a:t>
            </a:r>
          </a:p>
          <a:p>
            <a:pPr algn="ctr"/>
            <a:r>
              <a:rPr lang="de-DE" sz="2000" b="1" dirty="0" err="1" smtClean="0">
                <a:solidFill>
                  <a:srgbClr val="9B3937"/>
                </a:solidFill>
                <a:cs typeface="Arial" charset="0"/>
              </a:rPr>
              <a:t>February</a:t>
            </a:r>
            <a:r>
              <a:rPr lang="de-DE" sz="2000" b="1" dirty="0">
                <a:solidFill>
                  <a:srgbClr val="9B3937"/>
                </a:solidFill>
                <a:cs typeface="Arial" charset="0"/>
              </a:rPr>
              <a:t> </a:t>
            </a:r>
            <a:r>
              <a:rPr lang="de-DE" sz="2000" b="1" dirty="0" smtClean="0">
                <a:solidFill>
                  <a:srgbClr val="9B3937"/>
                </a:solidFill>
                <a:cs typeface="Arial" charset="0"/>
              </a:rPr>
              <a:t>25th, 4:00 p.m., 2020 </a:t>
            </a:r>
            <a:endParaRPr lang="de-DE" sz="2000" b="1" dirty="0">
              <a:solidFill>
                <a:srgbClr val="9B3937"/>
              </a:solidFill>
              <a:cs typeface="Arial" charset="0"/>
            </a:endParaRPr>
          </a:p>
        </p:txBody>
      </p:sp>
      <p:pic>
        <p:nvPicPr>
          <p:cNvPr id="19" name="Picture 2" descr="guetekra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363" y="4215401"/>
            <a:ext cx="15033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p:cNvSpPr txBox="1"/>
          <p:nvPr/>
        </p:nvSpPr>
        <p:spPr>
          <a:xfrm>
            <a:off x="1124386" y="5302992"/>
            <a:ext cx="6840538" cy="461963"/>
          </a:xfrm>
          <a:prstGeom prst="rect">
            <a:avLst/>
          </a:prstGeom>
          <a:noFill/>
        </p:spPr>
        <p:txBody>
          <a:bodyPr>
            <a:spAutoFit/>
          </a:bodyPr>
          <a:lstStyle/>
          <a:p>
            <a:pPr algn="ctr">
              <a:defRPr/>
            </a:pPr>
            <a:r>
              <a:rPr lang="de-DE" sz="2400" b="1" dirty="0">
                <a:solidFill>
                  <a:srgbClr val="9B3937"/>
                </a:solidFill>
              </a:rPr>
              <a:t>Martin Arnold</a:t>
            </a:r>
            <a:endParaRPr lang="de-DE" sz="2400" dirty="0">
              <a:solidFill>
                <a:srgbClr val="9B3937"/>
              </a:solidFill>
            </a:endParaRPr>
          </a:p>
        </p:txBody>
      </p:sp>
    </p:spTree>
    <p:extLst>
      <p:ext uri="{BB962C8B-B14F-4D97-AF65-F5344CB8AC3E}">
        <p14:creationId xmlns:p14="http://schemas.microsoft.com/office/powerpoint/2010/main" val="2978973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1"/>
          <p:cNvSpPr txBox="1">
            <a:spLocks/>
          </p:cNvSpPr>
          <p:nvPr/>
        </p:nvSpPr>
        <p:spPr bwMode="auto">
          <a:xfrm>
            <a:off x="225631" y="325438"/>
            <a:ext cx="873898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Mohandas K. Gandhi: 	</a:t>
            </a:r>
            <a:r>
              <a:rPr lang="de-DE" altLang="de-DE" sz="1700" b="1" dirty="0" smtClean="0">
                <a:solidFill>
                  <a:srgbClr val="F00802"/>
                </a:solidFill>
                <a:latin typeface="Bookman Old Style" panose="02050604050505020204" pitchFamily="18" charset="0"/>
                <a:ea typeface="+mn-ea"/>
                <a:cs typeface="Arial" charset="0"/>
              </a:rPr>
              <a:t>Sat</a:t>
            </a:r>
            <a:r>
              <a:rPr lang="de-DE" altLang="de-DE" sz="1700" b="1" dirty="0" smtClean="0">
                <a:solidFill>
                  <a:srgbClr val="F40802"/>
                </a:solidFill>
                <a:latin typeface="Bookman Old Style" panose="02050604050505020204" pitchFamily="18" charset="0"/>
                <a:ea typeface="+mn-ea"/>
                <a:cs typeface="Arial" charset="0"/>
              </a:rPr>
              <a:t>yag</a:t>
            </a:r>
            <a:r>
              <a:rPr lang="de-DE" altLang="de-DE" sz="1700" b="1" dirty="0" smtClean="0">
                <a:solidFill>
                  <a:srgbClr val="F00802"/>
                </a:solidFill>
                <a:latin typeface="Bookman Old Style" panose="02050604050505020204" pitchFamily="18" charset="0"/>
                <a:ea typeface="+mn-ea"/>
                <a:cs typeface="Arial" charset="0"/>
              </a:rPr>
              <a:t>raha = </a:t>
            </a:r>
            <a:r>
              <a:rPr lang="de-DE" altLang="de-DE" sz="1700" b="1" dirty="0" smtClean="0">
                <a:solidFill>
                  <a:srgbClr val="014AED"/>
                </a:solidFill>
                <a:latin typeface="Bookman Old Style" panose="02050604050505020204" pitchFamily="18" charset="0"/>
                <a:ea typeface="+mn-ea"/>
                <a:cs typeface="Arial" charset="0"/>
              </a:rPr>
              <a:t/>
            </a:r>
            <a:br>
              <a:rPr lang="de-DE" altLang="de-DE" sz="1700" b="1" dirty="0" smtClean="0">
                <a:solidFill>
                  <a:srgbClr val="014AED"/>
                </a:solidFill>
                <a:latin typeface="Bookman Old Style" panose="02050604050505020204" pitchFamily="18" charset="0"/>
                <a:ea typeface="+mn-ea"/>
                <a:cs typeface="Arial" charset="0"/>
              </a:rPr>
            </a:br>
            <a:r>
              <a:rPr lang="de-DE" altLang="de-DE" sz="1700" b="1" dirty="0" smtClean="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„the Force which is born of Truth and Love“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		</a:t>
            </a:r>
            <a:r>
              <a:rPr lang="en-US" altLang="de-DE" sz="1700" b="1" dirty="0">
                <a:solidFill>
                  <a:srgbClr val="014AED"/>
                </a:solidFill>
                <a:latin typeface="Bookman Old Style" panose="02050604050505020204" pitchFamily="18" charset="0"/>
                <a:ea typeface="+mn-ea"/>
                <a:cs typeface="Arial" charset="0"/>
              </a:rPr>
              <a:t>	love-force, </a:t>
            </a:r>
            <a:r>
              <a:rPr lang="de-DE" altLang="de-DE" sz="1700" b="1" dirty="0">
                <a:solidFill>
                  <a:srgbClr val="014AED"/>
                </a:solidFill>
                <a:latin typeface="Bookman Old Style" panose="02050604050505020204" pitchFamily="18" charset="0"/>
                <a:cs typeface="Arial" charset="0"/>
              </a:rPr>
              <a:t>strength of love, </a:t>
            </a:r>
            <a:r>
              <a:rPr lang="en-US" altLang="de-DE" sz="1700" b="1" dirty="0" smtClean="0">
                <a:solidFill>
                  <a:srgbClr val="014AED"/>
                </a:solidFill>
                <a:latin typeface="Bookman Old Style" panose="02050604050505020204" pitchFamily="18" charset="0"/>
                <a:ea typeface="+mn-ea"/>
                <a:cs typeface="Arial" charset="0"/>
              </a:rPr>
              <a:t>truth-force</a:t>
            </a:r>
            <a:r>
              <a:rPr lang="en-US" altLang="de-DE" sz="1700" b="1" dirty="0">
                <a:solidFill>
                  <a:srgbClr val="014AED"/>
                </a:solidFill>
                <a:latin typeface="Bookman Old Style" panose="02050604050505020204" pitchFamily="18" charset="0"/>
                <a:ea typeface="+mn-ea"/>
                <a:cs typeface="Arial" charset="0"/>
              </a:rPr>
              <a:t>, </a:t>
            </a:r>
            <a:r>
              <a:rPr lang="en-US" altLang="de-DE" sz="1700" b="1" dirty="0" smtClean="0">
                <a:solidFill>
                  <a:srgbClr val="014AED"/>
                </a:solidFill>
                <a:latin typeface="Bookman Old Style" panose="02050604050505020204" pitchFamily="18" charset="0"/>
                <a:ea typeface="+mn-ea"/>
                <a:cs typeface="Arial" charset="0"/>
              </a:rPr>
              <a:t>soul-force</a:t>
            </a:r>
          </a:p>
          <a:p>
            <a:pPr lvl="0" algn="l" eaLnBrk="1" hangingPunct="1">
              <a:spcBef>
                <a:spcPts val="600"/>
              </a:spcBef>
            </a:pPr>
            <a:r>
              <a:rPr lang="en-US" altLang="de-DE" sz="1700" b="1" dirty="0" smtClean="0">
                <a:solidFill>
                  <a:srgbClr val="014AED"/>
                </a:solidFill>
                <a:latin typeface="Bookman Old Style" panose="02050604050505020204" pitchFamily="18" charset="0"/>
                <a:ea typeface="+mn-ea"/>
                <a:cs typeface="Arial" charset="0"/>
              </a:rPr>
              <a:t/>
            </a:r>
            <a:br>
              <a:rPr lang="en-US" altLang="de-DE" sz="1700" b="1" dirty="0" smtClean="0">
                <a:solidFill>
                  <a:srgbClr val="014AED"/>
                </a:solidFill>
                <a:latin typeface="Bookman Old Style" panose="02050604050505020204" pitchFamily="18" charset="0"/>
                <a:ea typeface="+mn-ea"/>
                <a:cs typeface="Arial" charset="0"/>
              </a:rPr>
            </a:br>
            <a:r>
              <a:rPr lang="en-US" altLang="de-DE" sz="1700" b="1" dirty="0" smtClean="0">
                <a:solidFill>
                  <a:srgbClr val="014AED"/>
                </a:solidFill>
                <a:latin typeface="Bookman Old Style" panose="02050604050505020204" pitchFamily="18" charset="0"/>
                <a:ea typeface="+mn-ea"/>
                <a:cs typeface="Arial" charset="0"/>
              </a:rPr>
              <a:t>		      ahimsa = Non-violence </a:t>
            </a:r>
            <a:br>
              <a:rPr lang="en-US" altLang="de-DE" sz="1700" b="1" dirty="0" smtClean="0">
                <a:solidFill>
                  <a:srgbClr val="014AED"/>
                </a:solidFill>
                <a:latin typeface="Bookman Old Style" panose="02050604050505020204" pitchFamily="18" charset="0"/>
                <a:ea typeface="+mn-ea"/>
                <a:cs typeface="Arial" charset="0"/>
              </a:rPr>
            </a:br>
            <a:endParaRPr lang="en-US" altLang="de-DE" sz="1700" b="1" dirty="0" smtClean="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smtClean="0">
                <a:solidFill>
                  <a:srgbClr val="002060"/>
                </a:solidFill>
                <a:latin typeface="Bookman Old Style" panose="02050604050505020204" pitchFamily="18" charset="0"/>
                <a:ea typeface="+mn-ea"/>
                <a:cs typeface="Arial" charset="0"/>
              </a:rPr>
              <a:t>Abdul </a:t>
            </a:r>
            <a:r>
              <a:rPr lang="de-DE" altLang="de-DE" sz="1700" b="1" dirty="0">
                <a:solidFill>
                  <a:srgbClr val="002060"/>
                </a:solidFill>
                <a:latin typeface="Bookman Old Style" panose="02050604050505020204" pitchFamily="18" charset="0"/>
                <a:ea typeface="+mn-ea"/>
                <a:cs typeface="Arial" charset="0"/>
              </a:rPr>
              <a:t>Ghaffar Khan: 	</a:t>
            </a:r>
            <a:r>
              <a:rPr lang="de-DE" altLang="de-DE" sz="1700" b="1" dirty="0">
                <a:solidFill>
                  <a:srgbClr val="014AED"/>
                </a:solidFill>
                <a:latin typeface="Bookman Old Style" panose="02050604050505020204" pitchFamily="18" charset="0"/>
                <a:ea typeface="+mn-ea"/>
                <a:cs typeface="Arial" charset="0"/>
              </a:rPr>
              <a:t>Patience </a:t>
            </a:r>
            <a:r>
              <a:rPr lang="de-DE" altLang="de-DE" sz="1700" b="1" dirty="0" err="1">
                <a:solidFill>
                  <a:srgbClr val="014AED"/>
                </a:solidFill>
                <a:latin typeface="Bookman Old Style" panose="02050604050505020204" pitchFamily="18" charset="0"/>
                <a:ea typeface="+mn-ea"/>
                <a:cs typeface="Arial" charset="0"/>
              </a:rPr>
              <a:t>and</a:t>
            </a:r>
            <a:r>
              <a:rPr lang="de-DE" altLang="de-DE" sz="1700" b="1" dirty="0">
                <a:solidFill>
                  <a:srgbClr val="014AED"/>
                </a:solidFill>
                <a:latin typeface="Bookman Old Style" panose="02050604050505020204" pitchFamily="18" charset="0"/>
                <a:ea typeface="+mn-ea"/>
                <a:cs typeface="Arial" charset="0"/>
              </a:rPr>
              <a:t> Justice</a:t>
            </a:r>
            <a:endParaRPr lang="de-DE" altLang="de-DE" sz="1700" b="1" dirty="0">
              <a:solidFill>
                <a:srgbClr val="002060"/>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Martin Luther King: 	</a:t>
            </a:r>
            <a:r>
              <a:rPr lang="de-DE" altLang="de-DE" sz="1700" b="1" dirty="0">
                <a:solidFill>
                  <a:srgbClr val="014AED"/>
                </a:solidFill>
                <a:latin typeface="Bookman Old Style" panose="02050604050505020204" pitchFamily="18" charset="0"/>
                <a:ea typeface="+mn-ea"/>
                <a:cs typeface="Arial" charset="0"/>
              </a:rPr>
              <a:t>Strength to Love</a:t>
            </a:r>
            <a:r>
              <a:rPr lang="de-DE" altLang="de-DE" sz="1700" b="1" dirty="0">
                <a:solidFill>
                  <a:srgbClr val="002060"/>
                </a:solidFill>
                <a:latin typeface="Bookman Old Style" panose="02050604050505020204" pitchFamily="18" charset="0"/>
                <a:ea typeface="+mn-ea"/>
                <a:cs typeface="Arial" charset="0"/>
              </a:rPr>
              <a:t>	</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Lanza del Vasto:	</a:t>
            </a:r>
            <a:r>
              <a:rPr lang="de-DE" altLang="de-DE" sz="1700" b="1" dirty="0">
                <a:solidFill>
                  <a:srgbClr val="014AED"/>
                </a:solidFill>
                <a:latin typeface="Bookman Old Style" panose="02050604050505020204" pitchFamily="18" charset="0"/>
                <a:ea typeface="+mn-ea"/>
                <a:cs typeface="Arial" charset="0"/>
              </a:rPr>
              <a:t>Force de la justice =  	force of justice</a:t>
            </a:r>
          </a:p>
          <a:p>
            <a:pPr lvl="0" algn="l" eaLnBrk="1" hangingPunct="1">
              <a:spcBef>
                <a:spcPts val="600"/>
              </a:spcBef>
            </a:pPr>
            <a:r>
              <a:rPr lang="de-DE" altLang="de-DE" sz="1700" b="1" dirty="0" err="1">
                <a:solidFill>
                  <a:srgbClr val="002060"/>
                </a:solidFill>
                <a:latin typeface="Bookman Old Style" panose="02050604050505020204" pitchFamily="18" charset="0"/>
                <a:ea typeface="+mn-ea"/>
                <a:cs typeface="Arial" charset="0"/>
              </a:rPr>
              <a:t>Latin</a:t>
            </a:r>
            <a:r>
              <a:rPr lang="de-DE" altLang="de-DE" sz="1700" b="1" dirty="0">
                <a:solidFill>
                  <a:srgbClr val="002060"/>
                </a:solidFill>
                <a:latin typeface="Bookman Old Style" panose="02050604050505020204" pitchFamily="18" charset="0"/>
                <a:ea typeface="+mn-ea"/>
                <a:cs typeface="Arial" charset="0"/>
              </a:rPr>
              <a:t> Amerika: 		</a:t>
            </a:r>
            <a:r>
              <a:rPr lang="de-DE" altLang="de-DE" sz="1700" b="1" dirty="0">
                <a:solidFill>
                  <a:srgbClr val="014AED"/>
                </a:solidFill>
                <a:latin typeface="Bookman Old Style" panose="02050604050505020204" pitchFamily="18" charset="0"/>
                <a:ea typeface="+mn-ea"/>
                <a:cs typeface="Arial" charset="0"/>
              </a:rPr>
              <a:t>Firmeza permanente = 	permanent </a:t>
            </a:r>
            <a:r>
              <a:rPr lang="de-DE" altLang="de-DE" sz="1700" b="1" dirty="0" err="1">
                <a:solidFill>
                  <a:srgbClr val="014AED"/>
                </a:solidFill>
                <a:latin typeface="Bookman Old Style" panose="02050604050505020204" pitchFamily="18" charset="0"/>
                <a:ea typeface="+mn-ea"/>
                <a:cs typeface="Arial" charset="0"/>
              </a:rPr>
              <a:t>firmness</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Philippines:		</a:t>
            </a:r>
            <a:r>
              <a:rPr lang="de-DE" altLang="de-DE" sz="1700" b="1" dirty="0">
                <a:solidFill>
                  <a:srgbClr val="014AED"/>
                </a:solidFill>
                <a:latin typeface="Bookman Old Style" panose="02050604050505020204" pitchFamily="18" charset="0"/>
                <a:ea typeface="+mn-ea"/>
                <a:cs typeface="Arial" charset="0"/>
              </a:rPr>
              <a:t>Alay Dangal =  		</a:t>
            </a:r>
            <a:r>
              <a:rPr lang="de-DE" altLang="de-DE" sz="1700" b="1" dirty="0" err="1">
                <a:solidFill>
                  <a:srgbClr val="014AED"/>
                </a:solidFill>
                <a:latin typeface="Bookman Old Style" panose="02050604050505020204" pitchFamily="18" charset="0"/>
                <a:ea typeface="+mn-ea"/>
                <a:cs typeface="Arial" charset="0"/>
              </a:rPr>
              <a:t>offering</a:t>
            </a:r>
            <a:r>
              <a:rPr lang="de-DE" altLang="de-DE" sz="1700" b="1" dirty="0">
                <a:solidFill>
                  <a:srgbClr val="014AED"/>
                </a:solidFill>
                <a:latin typeface="Bookman Old Style" panose="02050604050505020204" pitchFamily="18" charset="0"/>
                <a:ea typeface="+mn-ea"/>
                <a:cs typeface="Arial" charset="0"/>
              </a:rPr>
              <a:t> </a:t>
            </a:r>
            <a:r>
              <a:rPr lang="de-DE" altLang="de-DE" sz="1700" b="1" dirty="0" err="1">
                <a:solidFill>
                  <a:srgbClr val="014AED"/>
                </a:solidFill>
                <a:latin typeface="Bookman Old Style" panose="02050604050505020204" pitchFamily="18" charset="0"/>
                <a:ea typeface="+mn-ea"/>
                <a:cs typeface="Arial" charset="0"/>
              </a:rPr>
              <a:t>dignity</a:t>
            </a:r>
            <a:endParaRPr lang="de-DE" altLang="de-DE" sz="1700" b="1" dirty="0">
              <a:solidFill>
                <a:srgbClr val="014AED"/>
              </a:solidFill>
              <a:latin typeface="Bookman Old Style" panose="02050604050505020204" pitchFamily="18" charset="0"/>
              <a:ea typeface="+mn-ea"/>
              <a:cs typeface="Arial" charset="0"/>
            </a:endParaRP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			</a:t>
            </a:r>
            <a:r>
              <a:rPr lang="de-DE" altLang="de-DE" sz="1700" b="1" dirty="0">
                <a:solidFill>
                  <a:srgbClr val="014AED"/>
                </a:solidFill>
                <a:latin typeface="Bookman Old Style" panose="02050604050505020204" pitchFamily="18" charset="0"/>
                <a:ea typeface="+mn-ea"/>
                <a:cs typeface="Arial" charset="0"/>
              </a:rPr>
              <a:t>People Power</a:t>
            </a:r>
          </a:p>
          <a:p>
            <a:pPr lvl="0" algn="l" eaLnBrk="1" hangingPunct="1">
              <a:spcBef>
                <a:spcPts val="600"/>
              </a:spcBef>
            </a:pPr>
            <a:r>
              <a:rPr lang="de-DE" altLang="de-DE" sz="1700" b="1" dirty="0">
                <a:solidFill>
                  <a:srgbClr val="002060"/>
                </a:solidFill>
                <a:latin typeface="Bookman Old Style" panose="02050604050505020204" pitchFamily="18" charset="0"/>
                <a:ea typeface="+mn-ea"/>
                <a:cs typeface="Arial" charset="0"/>
              </a:rPr>
              <a:t>In </a:t>
            </a:r>
            <a:r>
              <a:rPr lang="de-DE" altLang="de-DE" sz="1700" b="1" dirty="0" err="1">
                <a:solidFill>
                  <a:srgbClr val="002060"/>
                </a:solidFill>
                <a:latin typeface="Bookman Old Style" panose="02050604050505020204" pitchFamily="18" charset="0"/>
                <a:ea typeface="+mn-ea"/>
                <a:cs typeface="Arial" charset="0"/>
              </a:rPr>
              <a:t>many</a:t>
            </a:r>
            <a:r>
              <a:rPr lang="de-DE" altLang="de-DE" sz="1700" b="1" dirty="0">
                <a:solidFill>
                  <a:srgbClr val="002060"/>
                </a:solidFill>
                <a:latin typeface="Bookman Old Style" panose="02050604050505020204" pitchFamily="18" charset="0"/>
                <a:ea typeface="+mn-ea"/>
                <a:cs typeface="Arial" charset="0"/>
              </a:rPr>
              <a:t> countries:	</a:t>
            </a:r>
            <a:r>
              <a:rPr lang="de-DE" altLang="de-DE" sz="1700" b="1" dirty="0" err="1">
                <a:solidFill>
                  <a:srgbClr val="014AED"/>
                </a:solidFill>
                <a:latin typeface="Bookman Old Style" panose="02050604050505020204" pitchFamily="18" charset="0"/>
                <a:ea typeface="+mn-ea"/>
                <a:cs typeface="Arial" charset="0"/>
              </a:rPr>
              <a:t>Active</a:t>
            </a:r>
            <a:r>
              <a:rPr lang="de-DE" altLang="de-DE" sz="1700" b="1" dirty="0">
                <a:solidFill>
                  <a:srgbClr val="014AED"/>
                </a:solidFill>
                <a:latin typeface="Bookman Old Style" panose="02050604050505020204" pitchFamily="18" charset="0"/>
                <a:ea typeface="+mn-ea"/>
                <a:cs typeface="Arial" charset="0"/>
              </a:rPr>
              <a:t> Nonviolence</a:t>
            </a:r>
          </a:p>
          <a:p>
            <a:pPr lvl="0" algn="l" eaLnBrk="1" hangingPunct="1">
              <a:spcBef>
                <a:spcPts val="600"/>
              </a:spcBef>
            </a:pPr>
            <a:r>
              <a:rPr lang="de-DE" altLang="de-DE" sz="1700" b="1" dirty="0">
                <a:solidFill>
                  <a:srgbClr val="000099"/>
                </a:solidFill>
                <a:latin typeface="Bookman Old Style" pitchFamily="18" charset="0"/>
                <a:ea typeface="+mn-ea"/>
                <a:cs typeface="Arial" charset="0"/>
              </a:rPr>
              <a:t>Quaker, Martin Arnold:	</a:t>
            </a:r>
            <a:r>
              <a:rPr lang="de-DE" altLang="de-DE" sz="1700" b="1" dirty="0">
                <a:solidFill>
                  <a:srgbClr val="F40802"/>
                </a:solidFill>
                <a:latin typeface="Bookman Old Style" pitchFamily="18" charset="0"/>
                <a:ea typeface="+mn-ea"/>
                <a:cs typeface="Arial" charset="0"/>
              </a:rPr>
              <a:t>Power of goodness</a:t>
            </a:r>
            <a:r>
              <a:rPr lang="de-DE" altLang="de-DE" sz="1700" b="1" dirty="0">
                <a:solidFill>
                  <a:srgbClr val="014AED"/>
                </a:solidFill>
                <a:latin typeface="Bookman Old Style" pitchFamily="18" charset="0"/>
                <a:ea typeface="+mn-ea"/>
                <a:cs typeface="Arial" charset="0"/>
              </a:rPr>
              <a:t>, Gütekraft</a:t>
            </a:r>
          </a:p>
          <a:p>
            <a:pPr lvl="0" algn="l" eaLnBrk="1" hangingPunct="1">
              <a:spcBef>
                <a:spcPts val="600"/>
              </a:spcBef>
            </a:pPr>
            <a:endParaRPr lang="de-DE" altLang="de-DE" sz="1700" b="1" dirty="0">
              <a:solidFill>
                <a:schemeClr val="bg1"/>
              </a:solidFill>
              <a:latin typeface="Bookman Old Style" pitchFamily="18" charset="0"/>
              <a:ea typeface="+mn-ea"/>
              <a:cs typeface="Arial" charset="0"/>
            </a:endParaRPr>
          </a:p>
        </p:txBody>
      </p:sp>
    </p:spTree>
    <p:extLst>
      <p:ext uri="{BB962C8B-B14F-4D97-AF65-F5344CB8AC3E}">
        <p14:creationId xmlns:p14="http://schemas.microsoft.com/office/powerpoint/2010/main" val="4108363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2279224"/>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4415246"/>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ieren 4"/>
          <p:cNvGrpSpPr/>
          <p:nvPr/>
        </p:nvGrpSpPr>
        <p:grpSpPr>
          <a:xfrm>
            <a:off x="324619" y="2102476"/>
            <a:ext cx="8351837" cy="1669424"/>
            <a:chOff x="324619" y="1816726"/>
            <a:chExt cx="8351837" cy="1669424"/>
          </a:xfrm>
        </p:grpSpPr>
        <p:sp>
          <p:nvSpPr>
            <p:cNvPr id="2050" name="Textfeld 1"/>
            <p:cNvSpPr txBox="1">
              <a:spLocks noChangeArrowheads="1"/>
            </p:cNvSpPr>
            <p:nvPr/>
          </p:nvSpPr>
          <p:spPr bwMode="auto">
            <a:xfrm>
              <a:off x="324619" y="2173172"/>
              <a:ext cx="8351837"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FontTx/>
                <a:buNone/>
              </a:pPr>
              <a:r>
                <a:rPr lang="en-US" altLang="de-DE" sz="2800" b="1" dirty="0">
                  <a:solidFill>
                    <a:srgbClr val="014AED"/>
                  </a:solidFill>
                  <a:latin typeface="Book Antiqua" pitchFamily="18" charset="0"/>
                </a:rPr>
                <a:t>Practicing </a:t>
              </a:r>
              <a:r>
                <a:rPr lang="en-US" altLang="de-DE" sz="2800" b="1" dirty="0" smtClean="0">
                  <a:solidFill>
                    <a:srgbClr val="014AED"/>
                  </a:solidFill>
                  <a:latin typeface="Book Antiqua" pitchFamily="18" charset="0"/>
                </a:rPr>
                <a:t>satyagraha, the Power of goodness,</a:t>
              </a:r>
              <a:br>
                <a:rPr lang="en-US" altLang="de-DE" sz="2800" b="1" dirty="0" smtClean="0">
                  <a:solidFill>
                    <a:srgbClr val="014AED"/>
                  </a:solidFill>
                  <a:latin typeface="Book Antiqua" pitchFamily="18" charset="0"/>
                </a:rPr>
              </a:br>
              <a:r>
                <a:rPr lang="en-US" altLang="de-DE" sz="2800" b="1" dirty="0" smtClean="0">
                  <a:solidFill>
                    <a:srgbClr val="014AED"/>
                  </a:solidFill>
                  <a:latin typeface="Book Antiqua" pitchFamily="18" charset="0"/>
                </a:rPr>
                <a:t>in </a:t>
              </a:r>
              <a:r>
                <a:rPr lang="en-US" altLang="de-DE" sz="2800" b="1" dirty="0">
                  <a:solidFill>
                    <a:srgbClr val="014AED"/>
                  </a:solidFill>
                  <a:latin typeface="Book Antiqua" pitchFamily="18" charset="0"/>
                </a:rPr>
                <a:t>the 21st </a:t>
              </a:r>
              <a:r>
                <a:rPr lang="en-US" altLang="de-DE" sz="2800" b="1" dirty="0" smtClean="0">
                  <a:solidFill>
                    <a:srgbClr val="014AED"/>
                  </a:solidFill>
                  <a:latin typeface="Book Antiqua" pitchFamily="18" charset="0"/>
                </a:rPr>
                <a:t>Century</a:t>
              </a:r>
              <a:endParaRPr lang="de-DE" altLang="de-DE" sz="2800" b="1" dirty="0" smtClean="0">
                <a:solidFill>
                  <a:srgbClr val="014AED"/>
                </a:solidFill>
                <a:latin typeface="Book Antiqua" pitchFamily="18" charset="0"/>
              </a:endParaRPr>
            </a:p>
          </p:txBody>
        </p:sp>
        <p:sp>
          <p:nvSpPr>
            <p:cNvPr id="4" name="Abgerundetes Rechteck 3"/>
            <p:cNvSpPr/>
            <p:nvPr/>
          </p:nvSpPr>
          <p:spPr>
            <a:xfrm>
              <a:off x="590550" y="1816726"/>
              <a:ext cx="7943850" cy="166942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802"/>
          <a:stretch/>
        </p:blipFill>
        <p:spPr bwMode="auto">
          <a:xfrm>
            <a:off x="-4830" y="-57150"/>
            <a:ext cx="9444292"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725" y="14695"/>
            <a:ext cx="30861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0" y="-57150"/>
            <a:ext cx="44767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feld 4"/>
          <p:cNvSpPr txBox="1">
            <a:spLocks noChangeArrowheads="1"/>
          </p:cNvSpPr>
          <p:nvPr/>
        </p:nvSpPr>
        <p:spPr bwMode="auto">
          <a:xfrm>
            <a:off x="252413" y="5800970"/>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itchFamily="18" charset="0"/>
                <a:cs typeface="Arial" pitchFamily="34" charset="0"/>
              </a:defRPr>
            </a:lvl1pPr>
            <a:lvl2pPr marL="742950" indent="-285750" eaLnBrk="0" hangingPunct="0">
              <a:defRPr>
                <a:solidFill>
                  <a:schemeClr val="tx1"/>
                </a:solidFill>
                <a:latin typeface="Book Antiqua" pitchFamily="18" charset="0"/>
                <a:cs typeface="Arial" pitchFamily="34" charset="0"/>
              </a:defRPr>
            </a:lvl2pPr>
            <a:lvl3pPr marL="1143000" indent="-228600" eaLnBrk="0" hangingPunct="0">
              <a:defRPr>
                <a:solidFill>
                  <a:schemeClr val="tx1"/>
                </a:solidFill>
                <a:latin typeface="Book Antiqua" pitchFamily="18" charset="0"/>
                <a:cs typeface="Arial" pitchFamily="34" charset="0"/>
              </a:defRPr>
            </a:lvl3pPr>
            <a:lvl4pPr marL="1600200" indent="-228600" eaLnBrk="0" hangingPunct="0">
              <a:defRPr>
                <a:solidFill>
                  <a:schemeClr val="tx1"/>
                </a:solidFill>
                <a:latin typeface="Book Antiqua" pitchFamily="18" charset="0"/>
                <a:cs typeface="Arial" pitchFamily="34" charset="0"/>
              </a:defRPr>
            </a:lvl4pPr>
            <a:lvl5pPr marL="2057400" indent="-228600" eaLnBrk="0" hangingPunct="0">
              <a:defRPr>
                <a:solidFill>
                  <a:schemeClr val="tx1"/>
                </a:solidFill>
                <a:latin typeface="Book Antiqua" pitchFamily="18" charset="0"/>
                <a:cs typeface="Arial" pitchFamily="34" charset="0"/>
              </a:defRPr>
            </a:lvl5pPr>
            <a:lvl6pPr marL="2514600" indent="-228600" eaLnBrk="0" fontAlgn="base" hangingPunct="0">
              <a:spcBef>
                <a:spcPct val="0"/>
              </a:spcBef>
              <a:spcAft>
                <a:spcPct val="0"/>
              </a:spcAft>
              <a:defRPr>
                <a:solidFill>
                  <a:schemeClr val="tx1"/>
                </a:solidFill>
                <a:latin typeface="Book Antiqua" pitchFamily="18" charset="0"/>
                <a:cs typeface="Arial" pitchFamily="34" charset="0"/>
              </a:defRPr>
            </a:lvl6pPr>
            <a:lvl7pPr marL="2971800" indent="-228600" eaLnBrk="0" fontAlgn="base" hangingPunct="0">
              <a:spcBef>
                <a:spcPct val="0"/>
              </a:spcBef>
              <a:spcAft>
                <a:spcPct val="0"/>
              </a:spcAft>
              <a:defRPr>
                <a:solidFill>
                  <a:schemeClr val="tx1"/>
                </a:solidFill>
                <a:latin typeface="Book Antiqua" pitchFamily="18" charset="0"/>
                <a:cs typeface="Arial" pitchFamily="34" charset="0"/>
              </a:defRPr>
            </a:lvl7pPr>
            <a:lvl8pPr marL="3429000" indent="-228600" eaLnBrk="0" fontAlgn="base" hangingPunct="0">
              <a:spcBef>
                <a:spcPct val="0"/>
              </a:spcBef>
              <a:spcAft>
                <a:spcPct val="0"/>
              </a:spcAft>
              <a:defRPr>
                <a:solidFill>
                  <a:schemeClr val="tx1"/>
                </a:solidFill>
                <a:latin typeface="Book Antiqua" pitchFamily="18" charset="0"/>
                <a:cs typeface="Arial" pitchFamily="34" charset="0"/>
              </a:defRPr>
            </a:lvl8pPr>
            <a:lvl9pPr marL="3886200" indent="-228600" eaLnBrk="0" fontAlgn="base" hangingPunct="0">
              <a:spcBef>
                <a:spcPct val="0"/>
              </a:spcBef>
              <a:spcAft>
                <a:spcPct val="0"/>
              </a:spcAft>
              <a:defRPr>
                <a:solidFill>
                  <a:schemeClr val="tx1"/>
                </a:solidFill>
                <a:latin typeface="Book Antiqua" pitchFamily="18" charset="0"/>
                <a:cs typeface="Arial" pitchFamily="34" charset="0"/>
              </a:defRPr>
            </a:lvl9pPr>
          </a:lstStyle>
          <a:p>
            <a:pPr algn="ctr"/>
            <a:r>
              <a:rPr lang="en-US" sz="2000" b="1" dirty="0" smtClean="0">
                <a:solidFill>
                  <a:srgbClr val="9B3937"/>
                </a:solidFill>
                <a:cs typeface="Arial" charset="0"/>
              </a:rPr>
              <a:t>Ahimsa </a:t>
            </a:r>
            <a:r>
              <a:rPr lang="en-US" sz="2000" b="1" dirty="0" err="1" smtClean="0">
                <a:solidFill>
                  <a:srgbClr val="9B3937"/>
                </a:solidFill>
                <a:cs typeface="Arial" charset="0"/>
              </a:rPr>
              <a:t>Mandap</a:t>
            </a:r>
            <a:r>
              <a:rPr lang="en-US" sz="2000" b="1" dirty="0" smtClean="0">
                <a:solidFill>
                  <a:srgbClr val="9B3937"/>
                </a:solidFill>
                <a:cs typeface="Arial" charset="0"/>
              </a:rPr>
              <a:t>, Tagore Hall, Gandhi </a:t>
            </a:r>
            <a:r>
              <a:rPr lang="en-US" sz="2000" b="1" dirty="0" err="1" smtClean="0">
                <a:solidFill>
                  <a:srgbClr val="9B3937"/>
                </a:solidFill>
                <a:cs typeface="Arial" charset="0"/>
              </a:rPr>
              <a:t>Darshan</a:t>
            </a:r>
            <a:r>
              <a:rPr lang="en-US" sz="2000" b="1" dirty="0" smtClean="0">
                <a:solidFill>
                  <a:srgbClr val="9B3937"/>
                </a:solidFill>
                <a:cs typeface="Arial" charset="0"/>
              </a:rPr>
              <a:t>, </a:t>
            </a:r>
            <a:r>
              <a:rPr lang="en-US" sz="2000" b="1" dirty="0" err="1" smtClean="0">
                <a:solidFill>
                  <a:srgbClr val="9B3937"/>
                </a:solidFill>
                <a:cs typeface="Arial" charset="0"/>
              </a:rPr>
              <a:t>Rajghat</a:t>
            </a:r>
            <a:r>
              <a:rPr lang="en-US" sz="2000" b="1" dirty="0" smtClean="0">
                <a:solidFill>
                  <a:srgbClr val="9B3937"/>
                </a:solidFill>
                <a:cs typeface="Arial" charset="0"/>
              </a:rPr>
              <a:t>, </a:t>
            </a:r>
            <a:br>
              <a:rPr lang="en-US" sz="2000" b="1" dirty="0" smtClean="0">
                <a:solidFill>
                  <a:srgbClr val="9B3937"/>
                </a:solidFill>
                <a:cs typeface="Arial" charset="0"/>
              </a:rPr>
            </a:br>
            <a:r>
              <a:rPr lang="en-US" sz="2000" b="1" dirty="0" smtClean="0">
                <a:solidFill>
                  <a:srgbClr val="9B3937"/>
                </a:solidFill>
                <a:cs typeface="Arial" charset="0"/>
              </a:rPr>
              <a:t>New Delhi 110002, INDIA</a:t>
            </a:r>
          </a:p>
          <a:p>
            <a:pPr algn="ctr"/>
            <a:r>
              <a:rPr lang="de-DE" sz="2000" b="1" dirty="0" err="1" smtClean="0">
                <a:solidFill>
                  <a:srgbClr val="9B3937"/>
                </a:solidFill>
                <a:cs typeface="Arial" charset="0"/>
              </a:rPr>
              <a:t>February</a:t>
            </a:r>
            <a:r>
              <a:rPr lang="de-DE" sz="2000" b="1" dirty="0">
                <a:solidFill>
                  <a:srgbClr val="9B3937"/>
                </a:solidFill>
                <a:cs typeface="Arial" charset="0"/>
              </a:rPr>
              <a:t> </a:t>
            </a:r>
            <a:r>
              <a:rPr lang="de-DE" sz="2000" b="1" dirty="0" smtClean="0">
                <a:solidFill>
                  <a:srgbClr val="9B3937"/>
                </a:solidFill>
                <a:cs typeface="Arial" charset="0"/>
              </a:rPr>
              <a:t>25th, 4:00 p.m., 2020 </a:t>
            </a:r>
            <a:endParaRPr lang="de-DE" sz="2000" b="1" dirty="0">
              <a:solidFill>
                <a:srgbClr val="9B3937"/>
              </a:solidFill>
              <a:cs typeface="Arial" charset="0"/>
            </a:endParaRPr>
          </a:p>
        </p:txBody>
      </p:sp>
      <p:pic>
        <p:nvPicPr>
          <p:cNvPr id="19" name="Picture 2" descr="guetekra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363" y="4215401"/>
            <a:ext cx="15033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p:cNvSpPr txBox="1"/>
          <p:nvPr/>
        </p:nvSpPr>
        <p:spPr>
          <a:xfrm>
            <a:off x="1124386" y="5302992"/>
            <a:ext cx="6840538" cy="461963"/>
          </a:xfrm>
          <a:prstGeom prst="rect">
            <a:avLst/>
          </a:prstGeom>
          <a:noFill/>
        </p:spPr>
        <p:txBody>
          <a:bodyPr>
            <a:spAutoFit/>
          </a:bodyPr>
          <a:lstStyle/>
          <a:p>
            <a:pPr algn="ctr">
              <a:defRPr/>
            </a:pPr>
            <a:r>
              <a:rPr lang="de-DE" sz="2400" b="1" dirty="0">
                <a:solidFill>
                  <a:srgbClr val="9B3937"/>
                </a:solidFill>
              </a:rPr>
              <a:t>Martin Arnold</a:t>
            </a:r>
            <a:endParaRPr lang="de-DE" sz="2400" dirty="0">
              <a:solidFill>
                <a:srgbClr val="9B3937"/>
              </a:solidFill>
            </a:endParaRPr>
          </a:p>
        </p:txBody>
      </p:sp>
    </p:spTree>
    <p:extLst>
      <p:ext uri="{BB962C8B-B14F-4D97-AF65-F5344CB8AC3E}">
        <p14:creationId xmlns:p14="http://schemas.microsoft.com/office/powerpoint/2010/main" val="1486554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
        <p:nvSpPr>
          <p:cNvPr id="5"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a:spcBef>
                <a:spcPts val="800"/>
              </a:spcBef>
              <a:buAutoNum type="arabicPeriod"/>
            </a:pPr>
            <a:r>
              <a:rPr lang="en-US" sz="2400" b="1" dirty="0" smtClean="0">
                <a:solidFill>
                  <a:srgbClr val="014AED"/>
                </a:solidFill>
              </a:rPr>
              <a:t>Satyagraha: a turning point in </a:t>
            </a:r>
            <a:r>
              <a:rPr lang="en-US" sz="2400" b="1" dirty="0">
                <a:solidFill>
                  <a:srgbClr val="014AED"/>
                </a:solidFill>
              </a:rPr>
              <a:t>human </a:t>
            </a:r>
            <a:r>
              <a:rPr lang="en-US" sz="2400" b="1" dirty="0" smtClean="0">
                <a:solidFill>
                  <a:srgbClr val="014AED"/>
                </a:solidFill>
              </a:rPr>
              <a:t>history</a:t>
            </a:r>
          </a:p>
        </p:txBody>
      </p:sp>
    </p:spTree>
    <p:extLst>
      <p:ext uri="{BB962C8B-B14F-4D97-AF65-F5344CB8AC3E}">
        <p14:creationId xmlns:p14="http://schemas.microsoft.com/office/powerpoint/2010/main" val="1772785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1/1c/Gandhi_at_Dandi_5_April_1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038" y="300038"/>
            <a:ext cx="4502150" cy="62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313899" y="300038"/>
            <a:ext cx="3330053" cy="6186309"/>
          </a:xfrm>
          <a:prstGeom prst="rect">
            <a:avLst/>
          </a:prstGeom>
          <a:noFill/>
        </p:spPr>
        <p:txBody>
          <a:bodyPr wrap="square" rtlCol="0">
            <a:spAutoFit/>
          </a:bodyPr>
          <a:lstStyle/>
          <a:p>
            <a:r>
              <a:rPr lang="de-DE" altLang="de-DE" b="1" dirty="0">
                <a:solidFill>
                  <a:srgbClr val="014AED"/>
                </a:solidFill>
                <a:latin typeface="Bookman Old Style" panose="02050604050505020204" pitchFamily="18" charset="0"/>
              </a:rPr>
              <a:t>Gandhi:</a:t>
            </a:r>
            <a:br>
              <a:rPr lang="de-DE" altLang="de-DE" b="1" dirty="0">
                <a:solidFill>
                  <a:srgbClr val="014AED"/>
                </a:solidFill>
                <a:latin typeface="Bookman Old Style" panose="02050604050505020204" pitchFamily="18" charset="0"/>
              </a:rPr>
            </a:br>
            <a:r>
              <a:rPr lang="de-DE" altLang="de-DE" b="1" dirty="0">
                <a:solidFill>
                  <a:srgbClr val="014AED"/>
                </a:solidFill>
                <a:latin typeface="Bookman Old Style" panose="02050604050505020204" pitchFamily="18" charset="0"/>
              </a:rPr>
              <a:t>„Satyagraha </a:t>
            </a:r>
            <a:r>
              <a:rPr lang="de-DE" altLang="de-DE" b="1" dirty="0" err="1">
                <a:solidFill>
                  <a:srgbClr val="014AED"/>
                </a:solidFill>
                <a:latin typeface="Bookman Old Style" panose="02050604050505020204" pitchFamily="18" charset="0"/>
              </a:rPr>
              <a:t>is</a:t>
            </a:r>
            <a:r>
              <a:rPr lang="de-DE" altLang="de-DE" b="1" dirty="0">
                <a:solidFill>
                  <a:srgbClr val="014AED"/>
                </a:solidFill>
                <a:latin typeface="Bookman Old Style" panose="02050604050505020204" pitchFamily="18" charset="0"/>
              </a:rPr>
              <a:t> </a:t>
            </a:r>
            <a:r>
              <a:rPr lang="de-DE" altLang="de-DE" b="1" dirty="0" err="1">
                <a:solidFill>
                  <a:srgbClr val="014AED"/>
                </a:solidFill>
                <a:latin typeface="Bookman Old Style" panose="02050604050505020204" pitchFamily="18" charset="0"/>
              </a:rPr>
              <a:t>my</a:t>
            </a:r>
            <a:r>
              <a:rPr lang="de-DE" altLang="de-DE" b="1" dirty="0">
                <a:solidFill>
                  <a:srgbClr val="014AED"/>
                </a:solidFill>
                <a:latin typeface="Bookman Old Style" panose="02050604050505020204" pitchFamily="18" charset="0"/>
              </a:rPr>
              <a:t> </a:t>
            </a:r>
            <a:r>
              <a:rPr lang="de-DE" altLang="de-DE" b="1" dirty="0" err="1">
                <a:solidFill>
                  <a:srgbClr val="014AED"/>
                </a:solidFill>
                <a:latin typeface="Bookman Old Style" panose="02050604050505020204" pitchFamily="18" charset="0"/>
              </a:rPr>
              <a:t>life</a:t>
            </a:r>
            <a:r>
              <a:rPr lang="de-DE" altLang="de-DE" b="1" dirty="0">
                <a:solidFill>
                  <a:srgbClr val="014AED"/>
                </a:solidFill>
                <a:latin typeface="Bookman Old Style" panose="02050604050505020204" pitchFamily="18" charset="0"/>
              </a:rPr>
              <a:t>“</a:t>
            </a: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lgn="r"/>
            <a:r>
              <a:rPr lang="de-DE" altLang="de-DE" b="1" dirty="0" err="1" smtClean="0">
                <a:solidFill>
                  <a:srgbClr val="014AED"/>
                </a:solidFill>
                <a:latin typeface="Bookman Old Style" panose="02050604050505020204" pitchFamily="18" charset="0"/>
              </a:rPr>
              <a:t>Finishing</a:t>
            </a:r>
            <a:r>
              <a:rPr lang="de-DE" altLang="de-DE" b="1" dirty="0" smtClean="0">
                <a:solidFill>
                  <a:srgbClr val="014AED"/>
                </a:solidFill>
                <a:latin typeface="Bookman Old Style" panose="02050604050505020204" pitchFamily="18" charset="0"/>
              </a:rPr>
              <a:t> the Salt </a:t>
            </a:r>
            <a:r>
              <a:rPr lang="de-DE" altLang="de-DE" b="1" dirty="0">
                <a:solidFill>
                  <a:srgbClr val="014AED"/>
                </a:solidFill>
                <a:latin typeface="Bookman Old Style" panose="02050604050505020204" pitchFamily="18" charset="0"/>
              </a:rPr>
              <a:t>M</a:t>
            </a:r>
            <a:r>
              <a:rPr lang="de-DE" altLang="de-DE" b="1" dirty="0" smtClean="0">
                <a:solidFill>
                  <a:srgbClr val="014AED"/>
                </a:solidFill>
                <a:latin typeface="Bookman Old Style" panose="02050604050505020204" pitchFamily="18" charset="0"/>
              </a:rPr>
              <a:t>arch 1930</a:t>
            </a: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r>
              <a:rPr lang="de-DE" altLang="de-DE" b="1" dirty="0">
                <a:solidFill>
                  <a:srgbClr val="F00802"/>
                </a:solidFill>
                <a:latin typeface="Bookman Old Style" panose="02050604050505020204" pitchFamily="18" charset="0"/>
              </a:rPr>
              <a:t>Satyagraha </a:t>
            </a:r>
            <a:r>
              <a:rPr lang="de-DE" altLang="de-DE" b="1" dirty="0" smtClean="0">
                <a:solidFill>
                  <a:srgbClr val="F00802"/>
                </a:solidFill>
                <a:latin typeface="Bookman Old Style" panose="02050604050505020204" pitchFamily="18" charset="0"/>
              </a:rPr>
              <a:t>=</a:t>
            </a:r>
            <a:endParaRPr lang="en-US" altLang="de-DE" b="1" dirty="0">
              <a:solidFill>
                <a:srgbClr val="014AED"/>
              </a:solidFill>
              <a:latin typeface="Bookman Old Style" panose="02050604050505020204" pitchFamily="18" charset="0"/>
            </a:endParaRPr>
          </a:p>
          <a:p>
            <a:pPr lvl="0"/>
            <a:r>
              <a:rPr lang="de-DE" altLang="de-DE" b="1" dirty="0">
                <a:solidFill>
                  <a:srgbClr val="014AED"/>
                </a:solidFill>
                <a:latin typeface="Bookman Old Style" panose="02050604050505020204" pitchFamily="18" charset="0"/>
              </a:rPr>
              <a:t>Power of </a:t>
            </a:r>
            <a:r>
              <a:rPr lang="de-DE" altLang="de-DE" b="1" dirty="0" smtClean="0">
                <a:solidFill>
                  <a:srgbClr val="014AED"/>
                </a:solidFill>
                <a:latin typeface="Bookman Old Style" panose="02050604050505020204" pitchFamily="18" charset="0"/>
              </a:rPr>
              <a:t>goodness</a:t>
            </a:r>
            <a:endParaRPr lang="de-DE" altLang="de-DE" b="1" dirty="0">
              <a:solidFill>
                <a:srgbClr val="014AED"/>
              </a:solidFill>
              <a:latin typeface="Bookman Old Style" panose="02050604050505020204" pitchFamily="18" charset="0"/>
            </a:endParaRPr>
          </a:p>
        </p:txBody>
      </p:sp>
    </p:spTree>
    <p:extLst>
      <p:ext uri="{BB962C8B-B14F-4D97-AF65-F5344CB8AC3E}">
        <p14:creationId xmlns:p14="http://schemas.microsoft.com/office/powerpoint/2010/main" val="2248938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1/1c/Gandhi_at_Dandi_5_April_1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038" y="300038"/>
            <a:ext cx="4502150" cy="62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313899" y="300038"/>
            <a:ext cx="3330053" cy="6186309"/>
          </a:xfrm>
          <a:prstGeom prst="rect">
            <a:avLst/>
          </a:prstGeom>
          <a:noFill/>
        </p:spPr>
        <p:txBody>
          <a:bodyPr wrap="square" rtlCol="0">
            <a:spAutoFit/>
          </a:bodyPr>
          <a:lstStyle/>
          <a:p>
            <a:r>
              <a:rPr lang="de-DE" altLang="de-DE" b="1" dirty="0">
                <a:solidFill>
                  <a:srgbClr val="014AED"/>
                </a:solidFill>
                <a:latin typeface="Bookman Old Style" panose="02050604050505020204" pitchFamily="18" charset="0"/>
              </a:rPr>
              <a:t>Gandhi:</a:t>
            </a:r>
            <a:br>
              <a:rPr lang="de-DE" altLang="de-DE" b="1" dirty="0">
                <a:solidFill>
                  <a:srgbClr val="014AED"/>
                </a:solidFill>
                <a:latin typeface="Bookman Old Style" panose="02050604050505020204" pitchFamily="18" charset="0"/>
              </a:rPr>
            </a:br>
            <a:r>
              <a:rPr lang="de-DE" altLang="de-DE" b="1" dirty="0">
                <a:solidFill>
                  <a:srgbClr val="014AED"/>
                </a:solidFill>
                <a:latin typeface="Bookman Old Style" panose="02050604050505020204" pitchFamily="18" charset="0"/>
              </a:rPr>
              <a:t>„Satyagraha </a:t>
            </a:r>
            <a:r>
              <a:rPr lang="de-DE" altLang="de-DE" b="1" dirty="0" err="1">
                <a:solidFill>
                  <a:srgbClr val="014AED"/>
                </a:solidFill>
                <a:latin typeface="Bookman Old Style" panose="02050604050505020204" pitchFamily="18" charset="0"/>
              </a:rPr>
              <a:t>is</a:t>
            </a:r>
            <a:r>
              <a:rPr lang="de-DE" altLang="de-DE" b="1" dirty="0">
                <a:solidFill>
                  <a:srgbClr val="014AED"/>
                </a:solidFill>
                <a:latin typeface="Bookman Old Style" panose="02050604050505020204" pitchFamily="18" charset="0"/>
              </a:rPr>
              <a:t> </a:t>
            </a:r>
            <a:r>
              <a:rPr lang="de-DE" altLang="de-DE" b="1" dirty="0" err="1">
                <a:solidFill>
                  <a:srgbClr val="014AED"/>
                </a:solidFill>
                <a:latin typeface="Bookman Old Style" panose="02050604050505020204" pitchFamily="18" charset="0"/>
              </a:rPr>
              <a:t>my</a:t>
            </a:r>
            <a:r>
              <a:rPr lang="de-DE" altLang="de-DE" b="1" dirty="0">
                <a:solidFill>
                  <a:srgbClr val="014AED"/>
                </a:solidFill>
                <a:latin typeface="Bookman Old Style" panose="02050604050505020204" pitchFamily="18" charset="0"/>
              </a:rPr>
              <a:t> </a:t>
            </a:r>
            <a:r>
              <a:rPr lang="de-DE" altLang="de-DE" b="1" dirty="0" err="1">
                <a:solidFill>
                  <a:srgbClr val="014AED"/>
                </a:solidFill>
                <a:latin typeface="Bookman Old Style" panose="02050604050505020204" pitchFamily="18" charset="0"/>
              </a:rPr>
              <a:t>life</a:t>
            </a:r>
            <a:r>
              <a:rPr lang="de-DE" altLang="de-DE" b="1" dirty="0">
                <a:solidFill>
                  <a:srgbClr val="014AED"/>
                </a:solidFill>
                <a:latin typeface="Bookman Old Style" panose="02050604050505020204" pitchFamily="18" charset="0"/>
              </a:rPr>
              <a:t>“</a:t>
            </a: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a:solidFill>
                <a:srgbClr val="014AED"/>
              </a:solidFill>
              <a:latin typeface="Bookman Old Style" panose="02050604050505020204" pitchFamily="18" charset="0"/>
            </a:endParaRPr>
          </a:p>
          <a:p>
            <a:pPr lvl="0" algn="r"/>
            <a:r>
              <a:rPr lang="de-DE" altLang="de-DE" b="1" dirty="0" err="1" smtClean="0">
                <a:solidFill>
                  <a:srgbClr val="014AED"/>
                </a:solidFill>
                <a:latin typeface="Bookman Old Style" panose="02050604050505020204" pitchFamily="18" charset="0"/>
              </a:rPr>
              <a:t>Finishing</a:t>
            </a:r>
            <a:r>
              <a:rPr lang="de-DE" altLang="de-DE" b="1" dirty="0" smtClean="0">
                <a:solidFill>
                  <a:srgbClr val="014AED"/>
                </a:solidFill>
                <a:latin typeface="Bookman Old Style" panose="02050604050505020204" pitchFamily="18" charset="0"/>
              </a:rPr>
              <a:t> the Salt </a:t>
            </a:r>
            <a:r>
              <a:rPr lang="de-DE" altLang="de-DE" b="1" dirty="0">
                <a:solidFill>
                  <a:srgbClr val="014AED"/>
                </a:solidFill>
                <a:latin typeface="Bookman Old Style" panose="02050604050505020204" pitchFamily="18" charset="0"/>
              </a:rPr>
              <a:t>M</a:t>
            </a:r>
            <a:r>
              <a:rPr lang="de-DE" altLang="de-DE" b="1" dirty="0" smtClean="0">
                <a:solidFill>
                  <a:srgbClr val="014AED"/>
                </a:solidFill>
                <a:latin typeface="Bookman Old Style" panose="02050604050505020204" pitchFamily="18" charset="0"/>
              </a:rPr>
              <a:t>arch 1930</a:t>
            </a:r>
          </a:p>
          <a:p>
            <a:pPr lvl="0"/>
            <a:endParaRPr lang="de-DE" altLang="de-DE" b="1" dirty="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endParaRPr lang="de-DE" altLang="de-DE" b="1" dirty="0" smtClean="0">
              <a:solidFill>
                <a:srgbClr val="014AED"/>
              </a:solidFill>
              <a:latin typeface="Bookman Old Style" panose="02050604050505020204" pitchFamily="18" charset="0"/>
            </a:endParaRPr>
          </a:p>
          <a:p>
            <a:pPr lvl="0"/>
            <a:r>
              <a:rPr lang="de-DE" altLang="de-DE" b="1" dirty="0">
                <a:solidFill>
                  <a:srgbClr val="F00802"/>
                </a:solidFill>
                <a:latin typeface="Bookman Old Style" panose="02050604050505020204" pitchFamily="18" charset="0"/>
              </a:rPr>
              <a:t>Satyagraha </a:t>
            </a:r>
            <a:r>
              <a:rPr lang="de-DE" altLang="de-DE" b="1" dirty="0" smtClean="0">
                <a:solidFill>
                  <a:srgbClr val="F00802"/>
                </a:solidFill>
                <a:latin typeface="Bookman Old Style" panose="02050604050505020204" pitchFamily="18" charset="0"/>
              </a:rPr>
              <a:t>=</a:t>
            </a:r>
            <a:endParaRPr lang="en-US" altLang="de-DE" b="1" dirty="0">
              <a:solidFill>
                <a:srgbClr val="014AED"/>
              </a:solidFill>
              <a:latin typeface="Bookman Old Style" panose="02050604050505020204" pitchFamily="18" charset="0"/>
            </a:endParaRPr>
          </a:p>
          <a:p>
            <a:pPr lvl="0"/>
            <a:r>
              <a:rPr lang="de-DE" altLang="de-DE" b="1" dirty="0">
                <a:solidFill>
                  <a:srgbClr val="014AED"/>
                </a:solidFill>
                <a:latin typeface="Bookman Old Style" panose="02050604050505020204" pitchFamily="18" charset="0"/>
              </a:rPr>
              <a:t>Power of </a:t>
            </a:r>
            <a:r>
              <a:rPr lang="de-DE" altLang="de-DE" b="1" dirty="0" smtClean="0">
                <a:solidFill>
                  <a:srgbClr val="014AED"/>
                </a:solidFill>
                <a:latin typeface="Bookman Old Style" panose="02050604050505020204" pitchFamily="18" charset="0"/>
              </a:rPr>
              <a:t>goodness</a:t>
            </a:r>
            <a:endParaRPr lang="de-DE" altLang="de-DE" b="1" dirty="0">
              <a:solidFill>
                <a:srgbClr val="014AED"/>
              </a:solidFill>
              <a:latin typeface="Bookman Old Style" panose="02050604050505020204" pitchFamily="18" charset="0"/>
            </a:endParaRPr>
          </a:p>
        </p:txBody>
      </p:sp>
    </p:spTree>
    <p:extLst>
      <p:ext uri="{BB962C8B-B14F-4D97-AF65-F5344CB8AC3E}">
        <p14:creationId xmlns:p14="http://schemas.microsoft.com/office/powerpoint/2010/main" val="4090164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Tree>
    <p:extLst>
      <p:ext uri="{BB962C8B-B14F-4D97-AF65-F5344CB8AC3E}">
        <p14:creationId xmlns:p14="http://schemas.microsoft.com/office/powerpoint/2010/main" val="3445926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Tree>
    <p:extLst>
      <p:ext uri="{BB962C8B-B14F-4D97-AF65-F5344CB8AC3E}">
        <p14:creationId xmlns:p14="http://schemas.microsoft.com/office/powerpoint/2010/main" val="4057310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Tree>
    <p:extLst>
      <p:ext uri="{BB962C8B-B14F-4D97-AF65-F5344CB8AC3E}">
        <p14:creationId xmlns:p14="http://schemas.microsoft.com/office/powerpoint/2010/main" val="37408886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Tree>
    <p:extLst>
      <p:ext uri="{BB962C8B-B14F-4D97-AF65-F5344CB8AC3E}">
        <p14:creationId xmlns:p14="http://schemas.microsoft.com/office/powerpoint/2010/main" val="3584915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797278" y="5778472"/>
            <a:ext cx="1311426"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1947 India </a:t>
            </a:r>
            <a:r>
              <a:rPr lang="de-DE" sz="1700" dirty="0" err="1" smtClean="0">
                <a:solidFill>
                  <a:srgbClr val="014AED"/>
                </a:solidFill>
                <a:latin typeface="Calibri" panose="020F0502020204030204" pitchFamily="34" charset="0"/>
              </a:rPr>
              <a:t>independent</a:t>
            </a:r>
            <a:endParaRPr lang="de-DE" sz="1700" dirty="0">
              <a:solidFill>
                <a:srgbClr val="014AED"/>
              </a:solidFill>
              <a:latin typeface="Calibri" panose="020F0502020204030204" pitchFamily="34" charset="0"/>
            </a:endParaRPr>
          </a:p>
        </p:txBody>
      </p:sp>
      <p:cxnSp>
        <p:nvCxnSpPr>
          <p:cNvPr id="6" name="Gerade Verbindung mit Pfeil 5"/>
          <p:cNvCxnSpPr/>
          <p:nvPr/>
        </p:nvCxnSpPr>
        <p:spPr>
          <a:xfrm flipV="1">
            <a:off x="3362179" y="5124962"/>
            <a:ext cx="0" cy="646482"/>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710359" y="5771444"/>
            <a:ext cx="1775785"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1986 Philippine </a:t>
            </a:r>
            <a:r>
              <a:rPr lang="de-DE" sz="1700" dirty="0" err="1">
                <a:solidFill>
                  <a:srgbClr val="014AED"/>
                </a:solidFill>
                <a:latin typeface="Calibri" panose="020F0502020204030204" pitchFamily="34" charset="0"/>
              </a:rPr>
              <a:t>dictatorship</a:t>
            </a:r>
            <a:r>
              <a:rPr lang="de-DE" sz="1700" dirty="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ends</a:t>
            </a:r>
            <a:endParaRPr lang="de-DE" sz="1700" dirty="0">
              <a:solidFill>
                <a:srgbClr val="014AED"/>
              </a:solidFill>
              <a:latin typeface="Calibri" panose="020F0502020204030204" pitchFamily="34" charset="0"/>
            </a:endParaRPr>
          </a:p>
        </p:txBody>
      </p:sp>
      <p:cxnSp>
        <p:nvCxnSpPr>
          <p:cNvPr id="15" name="Gerade Verbindung mit Pfeil 14"/>
          <p:cNvCxnSpPr/>
          <p:nvPr/>
        </p:nvCxnSpPr>
        <p:spPr>
          <a:xfrm flipV="1">
            <a:off x="5271763" y="5124964"/>
            <a:ext cx="0" cy="653508"/>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
        <p:nvSpPr>
          <p:cNvPr id="13" name="Textfeld 12"/>
          <p:cNvSpPr txBox="1"/>
          <p:nvPr/>
        </p:nvSpPr>
        <p:spPr>
          <a:xfrm>
            <a:off x="1531921" y="5369027"/>
            <a:ext cx="1674278" cy="35394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1930 </a:t>
            </a:r>
            <a:r>
              <a:rPr lang="de-DE" sz="1700" dirty="0" err="1" smtClean="0">
                <a:solidFill>
                  <a:srgbClr val="014AED"/>
                </a:solidFill>
                <a:latin typeface="Calibri" panose="020F0502020204030204" pitchFamily="34" charset="0"/>
              </a:rPr>
              <a:t>salt</a:t>
            </a:r>
            <a:r>
              <a:rPr lang="de-DE" sz="1700" dirty="0" smtClean="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march</a:t>
            </a:r>
            <a:endParaRPr lang="de-DE" sz="1700" dirty="0">
              <a:solidFill>
                <a:srgbClr val="014AED"/>
              </a:solidFill>
              <a:latin typeface="Calibri" panose="020F0502020204030204" pitchFamily="34" charset="0"/>
            </a:endParaRPr>
          </a:p>
        </p:txBody>
      </p:sp>
      <p:cxnSp>
        <p:nvCxnSpPr>
          <p:cNvPr id="14" name="Gerade Verbindung mit Pfeil 13"/>
          <p:cNvCxnSpPr/>
          <p:nvPr/>
        </p:nvCxnSpPr>
        <p:spPr>
          <a:xfrm flipV="1">
            <a:off x="2519046" y="5124964"/>
            <a:ext cx="0" cy="258773"/>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040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2279224"/>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 y="4415246"/>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44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ieren 4"/>
          <p:cNvGrpSpPr/>
          <p:nvPr/>
        </p:nvGrpSpPr>
        <p:grpSpPr>
          <a:xfrm>
            <a:off x="324619" y="2102476"/>
            <a:ext cx="8351837" cy="1669424"/>
            <a:chOff x="324619" y="1816726"/>
            <a:chExt cx="8351837" cy="1669424"/>
          </a:xfrm>
        </p:grpSpPr>
        <p:sp>
          <p:nvSpPr>
            <p:cNvPr id="2050" name="Textfeld 1"/>
            <p:cNvSpPr txBox="1">
              <a:spLocks noChangeArrowheads="1"/>
            </p:cNvSpPr>
            <p:nvPr/>
          </p:nvSpPr>
          <p:spPr bwMode="auto">
            <a:xfrm>
              <a:off x="324619" y="2173172"/>
              <a:ext cx="8351837"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FontTx/>
                <a:buNone/>
              </a:pPr>
              <a:r>
                <a:rPr lang="en-US" altLang="de-DE" sz="2800" b="1" dirty="0">
                  <a:solidFill>
                    <a:srgbClr val="00B050"/>
                  </a:solidFill>
                  <a:latin typeface="Book Antiqua" pitchFamily="18" charset="0"/>
                </a:rPr>
                <a:t>Practicing Active Nonviolence </a:t>
              </a:r>
              <a:r>
                <a:rPr lang="en-US" altLang="de-DE" sz="2800" b="1" dirty="0" smtClean="0">
                  <a:solidFill>
                    <a:srgbClr val="00B050"/>
                  </a:solidFill>
                  <a:latin typeface="Book Antiqua" pitchFamily="18" charset="0"/>
                </a:rPr>
                <a:t/>
              </a:r>
              <a:br>
                <a:rPr lang="en-US" altLang="de-DE" sz="2800" b="1" dirty="0" smtClean="0">
                  <a:solidFill>
                    <a:srgbClr val="00B050"/>
                  </a:solidFill>
                  <a:latin typeface="Book Antiqua" pitchFamily="18" charset="0"/>
                </a:rPr>
              </a:br>
              <a:r>
                <a:rPr lang="en-US" altLang="de-DE" sz="2800" b="1" dirty="0" smtClean="0">
                  <a:solidFill>
                    <a:srgbClr val="00B050"/>
                  </a:solidFill>
                  <a:latin typeface="Book Antiqua" pitchFamily="18" charset="0"/>
                </a:rPr>
                <a:t>in </a:t>
              </a:r>
              <a:r>
                <a:rPr lang="en-US" altLang="de-DE" sz="2800" b="1" dirty="0">
                  <a:solidFill>
                    <a:srgbClr val="00B050"/>
                  </a:solidFill>
                  <a:latin typeface="Book Antiqua" pitchFamily="18" charset="0"/>
                </a:rPr>
                <a:t>the 21st </a:t>
              </a:r>
              <a:r>
                <a:rPr lang="en-US" altLang="de-DE" sz="2800" b="1" dirty="0" smtClean="0">
                  <a:solidFill>
                    <a:srgbClr val="00B050"/>
                  </a:solidFill>
                  <a:latin typeface="Book Antiqua" pitchFamily="18" charset="0"/>
                </a:rPr>
                <a:t>Century</a:t>
              </a:r>
              <a:endParaRPr lang="de-DE" altLang="de-DE" sz="2800" b="1" dirty="0" smtClean="0">
                <a:solidFill>
                  <a:srgbClr val="00B050"/>
                </a:solidFill>
                <a:latin typeface="Book Antiqua" pitchFamily="18" charset="0"/>
              </a:endParaRPr>
            </a:p>
          </p:txBody>
        </p:sp>
        <p:sp>
          <p:nvSpPr>
            <p:cNvPr id="4" name="Abgerundetes Rechteck 3"/>
            <p:cNvSpPr/>
            <p:nvPr/>
          </p:nvSpPr>
          <p:spPr>
            <a:xfrm>
              <a:off x="590550" y="1816726"/>
              <a:ext cx="7943850" cy="166942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802"/>
          <a:stretch/>
        </p:blipFill>
        <p:spPr bwMode="auto">
          <a:xfrm>
            <a:off x="-4830" y="-57150"/>
            <a:ext cx="9444292"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725" y="14695"/>
            <a:ext cx="30861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0" y="-57150"/>
            <a:ext cx="44767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4"/>
          <p:cNvSpPr txBox="1">
            <a:spLocks noChangeArrowheads="1"/>
          </p:cNvSpPr>
          <p:nvPr/>
        </p:nvSpPr>
        <p:spPr bwMode="auto">
          <a:xfrm>
            <a:off x="252413" y="5800970"/>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 Antiqua" pitchFamily="18" charset="0"/>
                <a:cs typeface="Arial" pitchFamily="34" charset="0"/>
              </a:defRPr>
            </a:lvl1pPr>
            <a:lvl2pPr marL="742950" indent="-285750" eaLnBrk="0" hangingPunct="0">
              <a:defRPr>
                <a:solidFill>
                  <a:schemeClr val="tx1"/>
                </a:solidFill>
                <a:latin typeface="Book Antiqua" pitchFamily="18" charset="0"/>
                <a:cs typeface="Arial" pitchFamily="34" charset="0"/>
              </a:defRPr>
            </a:lvl2pPr>
            <a:lvl3pPr marL="1143000" indent="-228600" eaLnBrk="0" hangingPunct="0">
              <a:defRPr>
                <a:solidFill>
                  <a:schemeClr val="tx1"/>
                </a:solidFill>
                <a:latin typeface="Book Antiqua" pitchFamily="18" charset="0"/>
                <a:cs typeface="Arial" pitchFamily="34" charset="0"/>
              </a:defRPr>
            </a:lvl3pPr>
            <a:lvl4pPr marL="1600200" indent="-228600" eaLnBrk="0" hangingPunct="0">
              <a:defRPr>
                <a:solidFill>
                  <a:schemeClr val="tx1"/>
                </a:solidFill>
                <a:latin typeface="Book Antiqua" pitchFamily="18" charset="0"/>
                <a:cs typeface="Arial" pitchFamily="34" charset="0"/>
              </a:defRPr>
            </a:lvl4pPr>
            <a:lvl5pPr marL="2057400" indent="-228600" eaLnBrk="0" hangingPunct="0">
              <a:defRPr>
                <a:solidFill>
                  <a:schemeClr val="tx1"/>
                </a:solidFill>
                <a:latin typeface="Book Antiqua" pitchFamily="18" charset="0"/>
                <a:cs typeface="Arial" pitchFamily="34" charset="0"/>
              </a:defRPr>
            </a:lvl5pPr>
            <a:lvl6pPr marL="2514600" indent="-228600" eaLnBrk="0" fontAlgn="base" hangingPunct="0">
              <a:spcBef>
                <a:spcPct val="0"/>
              </a:spcBef>
              <a:spcAft>
                <a:spcPct val="0"/>
              </a:spcAft>
              <a:defRPr>
                <a:solidFill>
                  <a:schemeClr val="tx1"/>
                </a:solidFill>
                <a:latin typeface="Book Antiqua" pitchFamily="18" charset="0"/>
                <a:cs typeface="Arial" pitchFamily="34" charset="0"/>
              </a:defRPr>
            </a:lvl6pPr>
            <a:lvl7pPr marL="2971800" indent="-228600" eaLnBrk="0" fontAlgn="base" hangingPunct="0">
              <a:spcBef>
                <a:spcPct val="0"/>
              </a:spcBef>
              <a:spcAft>
                <a:spcPct val="0"/>
              </a:spcAft>
              <a:defRPr>
                <a:solidFill>
                  <a:schemeClr val="tx1"/>
                </a:solidFill>
                <a:latin typeface="Book Antiqua" pitchFamily="18" charset="0"/>
                <a:cs typeface="Arial" pitchFamily="34" charset="0"/>
              </a:defRPr>
            </a:lvl7pPr>
            <a:lvl8pPr marL="3429000" indent="-228600" eaLnBrk="0" fontAlgn="base" hangingPunct="0">
              <a:spcBef>
                <a:spcPct val="0"/>
              </a:spcBef>
              <a:spcAft>
                <a:spcPct val="0"/>
              </a:spcAft>
              <a:defRPr>
                <a:solidFill>
                  <a:schemeClr val="tx1"/>
                </a:solidFill>
                <a:latin typeface="Book Antiqua" pitchFamily="18" charset="0"/>
                <a:cs typeface="Arial" pitchFamily="34" charset="0"/>
              </a:defRPr>
            </a:lvl8pPr>
            <a:lvl9pPr marL="3886200" indent="-228600" eaLnBrk="0" fontAlgn="base" hangingPunct="0">
              <a:spcBef>
                <a:spcPct val="0"/>
              </a:spcBef>
              <a:spcAft>
                <a:spcPct val="0"/>
              </a:spcAft>
              <a:defRPr>
                <a:solidFill>
                  <a:schemeClr val="tx1"/>
                </a:solidFill>
                <a:latin typeface="Book Antiqua" pitchFamily="18" charset="0"/>
                <a:cs typeface="Arial" pitchFamily="34" charset="0"/>
              </a:defRPr>
            </a:lvl9pPr>
          </a:lstStyle>
          <a:p>
            <a:pPr algn="ctr"/>
            <a:r>
              <a:rPr lang="en-US" sz="2000" b="1" dirty="0" smtClean="0">
                <a:solidFill>
                  <a:srgbClr val="9B3937"/>
                </a:solidFill>
                <a:cs typeface="Arial" charset="0"/>
              </a:rPr>
              <a:t>Ahimsa </a:t>
            </a:r>
            <a:r>
              <a:rPr lang="en-US" sz="2000" b="1" dirty="0" err="1" smtClean="0">
                <a:solidFill>
                  <a:srgbClr val="9B3937"/>
                </a:solidFill>
                <a:cs typeface="Arial" charset="0"/>
              </a:rPr>
              <a:t>Mandap</a:t>
            </a:r>
            <a:r>
              <a:rPr lang="en-US" sz="2000" b="1" dirty="0" smtClean="0">
                <a:solidFill>
                  <a:srgbClr val="9B3937"/>
                </a:solidFill>
                <a:cs typeface="Arial" charset="0"/>
              </a:rPr>
              <a:t>, Tagore Hall, Gandhi </a:t>
            </a:r>
            <a:r>
              <a:rPr lang="en-US" sz="2000" b="1" dirty="0" err="1" smtClean="0">
                <a:solidFill>
                  <a:srgbClr val="9B3937"/>
                </a:solidFill>
                <a:cs typeface="Arial" charset="0"/>
              </a:rPr>
              <a:t>Darshan</a:t>
            </a:r>
            <a:r>
              <a:rPr lang="en-US" sz="2000" b="1" dirty="0" smtClean="0">
                <a:solidFill>
                  <a:srgbClr val="9B3937"/>
                </a:solidFill>
                <a:cs typeface="Arial" charset="0"/>
              </a:rPr>
              <a:t>, </a:t>
            </a:r>
            <a:r>
              <a:rPr lang="en-US" sz="2000" b="1" dirty="0" err="1" smtClean="0">
                <a:solidFill>
                  <a:srgbClr val="9B3937"/>
                </a:solidFill>
                <a:cs typeface="Arial" charset="0"/>
              </a:rPr>
              <a:t>Rajghat</a:t>
            </a:r>
            <a:r>
              <a:rPr lang="en-US" sz="2000" b="1" dirty="0" smtClean="0">
                <a:solidFill>
                  <a:srgbClr val="9B3937"/>
                </a:solidFill>
                <a:cs typeface="Arial" charset="0"/>
              </a:rPr>
              <a:t>, </a:t>
            </a:r>
            <a:br>
              <a:rPr lang="en-US" sz="2000" b="1" dirty="0" smtClean="0">
                <a:solidFill>
                  <a:srgbClr val="9B3937"/>
                </a:solidFill>
                <a:cs typeface="Arial" charset="0"/>
              </a:rPr>
            </a:br>
            <a:r>
              <a:rPr lang="en-US" sz="2000" b="1" dirty="0" smtClean="0">
                <a:solidFill>
                  <a:srgbClr val="9B3937"/>
                </a:solidFill>
                <a:cs typeface="Arial" charset="0"/>
              </a:rPr>
              <a:t>New Delhi 110002, INDIA</a:t>
            </a:r>
          </a:p>
          <a:p>
            <a:pPr algn="ctr"/>
            <a:r>
              <a:rPr lang="de-DE" sz="2000" b="1" dirty="0" err="1" smtClean="0">
                <a:solidFill>
                  <a:srgbClr val="9B3937"/>
                </a:solidFill>
                <a:cs typeface="Arial" charset="0"/>
              </a:rPr>
              <a:t>February</a:t>
            </a:r>
            <a:r>
              <a:rPr lang="de-DE" sz="2000" b="1" dirty="0">
                <a:solidFill>
                  <a:srgbClr val="9B3937"/>
                </a:solidFill>
                <a:cs typeface="Arial" charset="0"/>
              </a:rPr>
              <a:t> </a:t>
            </a:r>
            <a:r>
              <a:rPr lang="de-DE" sz="2000" b="1" dirty="0" smtClean="0">
                <a:solidFill>
                  <a:srgbClr val="9B3937"/>
                </a:solidFill>
                <a:cs typeface="Arial" charset="0"/>
              </a:rPr>
              <a:t>25th, 4:00 p.m., 2020 </a:t>
            </a:r>
            <a:endParaRPr lang="de-DE" sz="2000" b="1" dirty="0">
              <a:solidFill>
                <a:srgbClr val="9B3937"/>
              </a:solidFill>
              <a:cs typeface="Arial" charset="0"/>
            </a:endParaRPr>
          </a:p>
        </p:txBody>
      </p:sp>
      <p:pic>
        <p:nvPicPr>
          <p:cNvPr id="19" name="Picture 2" descr="guetekra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9363" y="4215401"/>
            <a:ext cx="15033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p:cNvSpPr txBox="1"/>
          <p:nvPr/>
        </p:nvSpPr>
        <p:spPr>
          <a:xfrm>
            <a:off x="1124386" y="5302992"/>
            <a:ext cx="6840538" cy="461963"/>
          </a:xfrm>
          <a:prstGeom prst="rect">
            <a:avLst/>
          </a:prstGeom>
          <a:noFill/>
        </p:spPr>
        <p:txBody>
          <a:bodyPr>
            <a:spAutoFit/>
          </a:bodyPr>
          <a:lstStyle/>
          <a:p>
            <a:pPr algn="ctr">
              <a:defRPr/>
            </a:pPr>
            <a:r>
              <a:rPr lang="de-DE" sz="2400" b="1" dirty="0">
                <a:solidFill>
                  <a:srgbClr val="9B3937"/>
                </a:solidFill>
              </a:rPr>
              <a:t>Martin Arnold</a:t>
            </a:r>
            <a:endParaRPr lang="de-DE" sz="2400" dirty="0">
              <a:solidFill>
                <a:srgbClr val="9B3937"/>
              </a:solidFill>
            </a:endParaRPr>
          </a:p>
        </p:txBody>
      </p:sp>
    </p:spTree>
    <p:extLst>
      <p:ext uri="{BB962C8B-B14F-4D97-AF65-F5344CB8AC3E}">
        <p14:creationId xmlns:p14="http://schemas.microsoft.com/office/powerpoint/2010/main" val="2978973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797278" y="5778472"/>
            <a:ext cx="1311426"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1947 India </a:t>
            </a:r>
            <a:r>
              <a:rPr lang="de-DE" sz="1700" dirty="0" err="1" smtClean="0">
                <a:solidFill>
                  <a:srgbClr val="014AED"/>
                </a:solidFill>
                <a:latin typeface="Calibri" panose="020F0502020204030204" pitchFamily="34" charset="0"/>
              </a:rPr>
              <a:t>independent</a:t>
            </a:r>
            <a:endParaRPr lang="de-DE" sz="1700" dirty="0">
              <a:solidFill>
                <a:srgbClr val="014AED"/>
              </a:solidFill>
              <a:latin typeface="Calibri" panose="020F0502020204030204" pitchFamily="34" charset="0"/>
            </a:endParaRPr>
          </a:p>
        </p:txBody>
      </p:sp>
      <p:cxnSp>
        <p:nvCxnSpPr>
          <p:cNvPr id="6" name="Gerade Verbindung mit Pfeil 5"/>
          <p:cNvCxnSpPr/>
          <p:nvPr/>
        </p:nvCxnSpPr>
        <p:spPr>
          <a:xfrm flipV="1">
            <a:off x="3362179" y="5124962"/>
            <a:ext cx="0" cy="646482"/>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710359" y="5771444"/>
            <a:ext cx="1775785"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1986 Philippine </a:t>
            </a:r>
            <a:r>
              <a:rPr lang="de-DE" sz="1700" dirty="0" err="1">
                <a:solidFill>
                  <a:srgbClr val="014AED"/>
                </a:solidFill>
                <a:latin typeface="Calibri" panose="020F0502020204030204" pitchFamily="34" charset="0"/>
              </a:rPr>
              <a:t>dictatorship</a:t>
            </a:r>
            <a:r>
              <a:rPr lang="de-DE" sz="1700" dirty="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ends</a:t>
            </a:r>
            <a:endParaRPr lang="de-DE" sz="1700" dirty="0">
              <a:solidFill>
                <a:srgbClr val="014AED"/>
              </a:solidFill>
              <a:latin typeface="Calibri" panose="020F0502020204030204" pitchFamily="34" charset="0"/>
            </a:endParaRPr>
          </a:p>
        </p:txBody>
      </p:sp>
      <p:cxnSp>
        <p:nvCxnSpPr>
          <p:cNvPr id="15" name="Gerade Verbindung mit Pfeil 14"/>
          <p:cNvCxnSpPr/>
          <p:nvPr/>
        </p:nvCxnSpPr>
        <p:spPr>
          <a:xfrm flipV="1">
            <a:off x="5271763" y="5124964"/>
            <a:ext cx="0" cy="653508"/>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
        <p:nvSpPr>
          <p:cNvPr id="13" name="Textfeld 12"/>
          <p:cNvSpPr txBox="1"/>
          <p:nvPr/>
        </p:nvSpPr>
        <p:spPr>
          <a:xfrm>
            <a:off x="1531921" y="5369027"/>
            <a:ext cx="1674278" cy="35394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1930 </a:t>
            </a:r>
            <a:r>
              <a:rPr lang="de-DE" sz="1700" dirty="0" err="1" smtClean="0">
                <a:solidFill>
                  <a:srgbClr val="014AED"/>
                </a:solidFill>
                <a:latin typeface="Calibri" panose="020F0502020204030204" pitchFamily="34" charset="0"/>
              </a:rPr>
              <a:t>salt</a:t>
            </a:r>
            <a:r>
              <a:rPr lang="de-DE" sz="1700" dirty="0" smtClean="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march</a:t>
            </a:r>
            <a:endParaRPr lang="de-DE" sz="1700" dirty="0">
              <a:solidFill>
                <a:srgbClr val="014AED"/>
              </a:solidFill>
              <a:latin typeface="Calibri" panose="020F0502020204030204" pitchFamily="34" charset="0"/>
            </a:endParaRPr>
          </a:p>
        </p:txBody>
      </p:sp>
      <p:cxnSp>
        <p:nvCxnSpPr>
          <p:cNvPr id="14" name="Gerade Verbindung mit Pfeil 13"/>
          <p:cNvCxnSpPr/>
          <p:nvPr/>
        </p:nvCxnSpPr>
        <p:spPr>
          <a:xfrm flipV="1">
            <a:off x="2519046" y="5124964"/>
            <a:ext cx="0" cy="258773"/>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3320923" y="6398464"/>
            <a:ext cx="5783949" cy="369332"/>
          </a:xfrm>
          <a:prstGeom prst="rect">
            <a:avLst/>
          </a:prstGeom>
        </p:spPr>
        <p:txBody>
          <a:bodyPr wrap="square">
            <a:spAutoFit/>
          </a:bodyPr>
          <a:lstStyle/>
          <a:p>
            <a:r>
              <a:rPr lang="en-US" b="1" dirty="0" smtClean="0">
                <a:solidFill>
                  <a:srgbClr val="014AED"/>
                </a:solidFill>
              </a:rPr>
              <a:t>Since 2000 nonviolent </a:t>
            </a:r>
            <a:r>
              <a:rPr lang="en-US" b="1" dirty="0">
                <a:solidFill>
                  <a:srgbClr val="014AED"/>
                </a:solidFill>
              </a:rPr>
              <a:t>campaigns became </a:t>
            </a:r>
            <a:r>
              <a:rPr lang="en-US" b="1" dirty="0" smtClean="0">
                <a:solidFill>
                  <a:srgbClr val="014AED"/>
                </a:solidFill>
              </a:rPr>
              <a:t>the norm </a:t>
            </a:r>
            <a:endParaRPr lang="de-DE" dirty="0">
              <a:solidFill>
                <a:srgbClr val="014AED"/>
              </a:solidFill>
            </a:endParaRPr>
          </a:p>
        </p:txBody>
      </p:sp>
    </p:spTree>
    <p:extLst>
      <p:ext uri="{BB962C8B-B14F-4D97-AF65-F5344CB8AC3E}">
        <p14:creationId xmlns:p14="http://schemas.microsoft.com/office/powerpoint/2010/main" val="3763583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797278" y="5778472"/>
            <a:ext cx="1311426"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1947 India </a:t>
            </a:r>
            <a:r>
              <a:rPr lang="de-DE" sz="1700" dirty="0" err="1" smtClean="0">
                <a:solidFill>
                  <a:srgbClr val="014AED"/>
                </a:solidFill>
                <a:latin typeface="Calibri" panose="020F0502020204030204" pitchFamily="34" charset="0"/>
              </a:rPr>
              <a:t>independent</a:t>
            </a:r>
            <a:endParaRPr lang="de-DE" sz="1700" dirty="0">
              <a:solidFill>
                <a:srgbClr val="014AED"/>
              </a:solidFill>
              <a:latin typeface="Calibri" panose="020F0502020204030204" pitchFamily="34" charset="0"/>
            </a:endParaRPr>
          </a:p>
        </p:txBody>
      </p:sp>
      <p:cxnSp>
        <p:nvCxnSpPr>
          <p:cNvPr id="6" name="Gerade Verbindung mit Pfeil 5"/>
          <p:cNvCxnSpPr/>
          <p:nvPr/>
        </p:nvCxnSpPr>
        <p:spPr>
          <a:xfrm flipV="1">
            <a:off x="3362179" y="5124962"/>
            <a:ext cx="0" cy="646482"/>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710359" y="5771444"/>
            <a:ext cx="1775785"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1986 Philippine </a:t>
            </a:r>
            <a:r>
              <a:rPr lang="de-DE" sz="1700" dirty="0" err="1">
                <a:solidFill>
                  <a:srgbClr val="014AED"/>
                </a:solidFill>
                <a:latin typeface="Calibri" panose="020F0502020204030204" pitchFamily="34" charset="0"/>
              </a:rPr>
              <a:t>dictatorship</a:t>
            </a:r>
            <a:r>
              <a:rPr lang="de-DE" sz="1700" dirty="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ends</a:t>
            </a:r>
            <a:endParaRPr lang="de-DE" sz="1700" dirty="0">
              <a:solidFill>
                <a:srgbClr val="014AED"/>
              </a:solidFill>
              <a:latin typeface="Calibri" panose="020F0502020204030204" pitchFamily="34" charset="0"/>
            </a:endParaRPr>
          </a:p>
        </p:txBody>
      </p:sp>
      <p:cxnSp>
        <p:nvCxnSpPr>
          <p:cNvPr id="15" name="Gerade Verbindung mit Pfeil 14"/>
          <p:cNvCxnSpPr/>
          <p:nvPr/>
        </p:nvCxnSpPr>
        <p:spPr>
          <a:xfrm flipV="1">
            <a:off x="5271763" y="5124964"/>
            <a:ext cx="0" cy="653508"/>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
        <p:nvSpPr>
          <p:cNvPr id="13" name="Textfeld 12"/>
          <p:cNvSpPr txBox="1"/>
          <p:nvPr/>
        </p:nvSpPr>
        <p:spPr>
          <a:xfrm>
            <a:off x="1531921" y="5369027"/>
            <a:ext cx="1674278" cy="35394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1930 </a:t>
            </a:r>
            <a:r>
              <a:rPr lang="de-DE" sz="1700" dirty="0" err="1" smtClean="0">
                <a:solidFill>
                  <a:srgbClr val="014AED"/>
                </a:solidFill>
                <a:latin typeface="Calibri" panose="020F0502020204030204" pitchFamily="34" charset="0"/>
              </a:rPr>
              <a:t>salt</a:t>
            </a:r>
            <a:r>
              <a:rPr lang="de-DE" sz="1700" dirty="0" smtClean="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march</a:t>
            </a:r>
            <a:endParaRPr lang="de-DE" sz="1700" dirty="0">
              <a:solidFill>
                <a:srgbClr val="014AED"/>
              </a:solidFill>
              <a:latin typeface="Calibri" panose="020F0502020204030204" pitchFamily="34" charset="0"/>
            </a:endParaRPr>
          </a:p>
        </p:txBody>
      </p:sp>
      <p:cxnSp>
        <p:nvCxnSpPr>
          <p:cNvPr id="14" name="Gerade Verbindung mit Pfeil 13"/>
          <p:cNvCxnSpPr/>
          <p:nvPr/>
        </p:nvCxnSpPr>
        <p:spPr>
          <a:xfrm flipV="1">
            <a:off x="2519046" y="5124964"/>
            <a:ext cx="0" cy="258773"/>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3320923" y="6398464"/>
            <a:ext cx="5783949" cy="369332"/>
          </a:xfrm>
          <a:prstGeom prst="rect">
            <a:avLst/>
          </a:prstGeom>
        </p:spPr>
        <p:txBody>
          <a:bodyPr wrap="square">
            <a:spAutoFit/>
          </a:bodyPr>
          <a:lstStyle/>
          <a:p>
            <a:r>
              <a:rPr lang="en-US" b="1" dirty="0" smtClean="0">
                <a:solidFill>
                  <a:srgbClr val="014AED"/>
                </a:solidFill>
              </a:rPr>
              <a:t>Since 2000 nonviolent </a:t>
            </a:r>
            <a:r>
              <a:rPr lang="en-US" b="1" dirty="0">
                <a:solidFill>
                  <a:srgbClr val="014AED"/>
                </a:solidFill>
              </a:rPr>
              <a:t>campaigns became </a:t>
            </a:r>
            <a:r>
              <a:rPr lang="en-US" b="1" dirty="0" smtClean="0">
                <a:solidFill>
                  <a:srgbClr val="014AED"/>
                </a:solidFill>
              </a:rPr>
              <a:t>the norm </a:t>
            </a:r>
            <a:endParaRPr lang="de-DE" dirty="0">
              <a:solidFill>
                <a:srgbClr val="014AED"/>
              </a:solidFill>
            </a:endParaRPr>
          </a:p>
        </p:txBody>
      </p:sp>
    </p:spTree>
    <p:extLst>
      <p:ext uri="{BB962C8B-B14F-4D97-AF65-F5344CB8AC3E}">
        <p14:creationId xmlns:p14="http://schemas.microsoft.com/office/powerpoint/2010/main" val="2354432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95" y="401524"/>
            <a:ext cx="8421886" cy="490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797278" y="5778472"/>
            <a:ext cx="1311426"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1947 India </a:t>
            </a:r>
            <a:r>
              <a:rPr lang="de-DE" sz="1700" dirty="0" err="1" smtClean="0">
                <a:solidFill>
                  <a:srgbClr val="014AED"/>
                </a:solidFill>
                <a:latin typeface="Calibri" panose="020F0502020204030204" pitchFamily="34" charset="0"/>
              </a:rPr>
              <a:t>independent</a:t>
            </a:r>
            <a:endParaRPr lang="de-DE" sz="1700" dirty="0">
              <a:solidFill>
                <a:srgbClr val="014AED"/>
              </a:solidFill>
              <a:latin typeface="Calibri" panose="020F0502020204030204" pitchFamily="34" charset="0"/>
            </a:endParaRPr>
          </a:p>
        </p:txBody>
      </p:sp>
      <p:cxnSp>
        <p:nvCxnSpPr>
          <p:cNvPr id="6" name="Gerade Verbindung mit Pfeil 5"/>
          <p:cNvCxnSpPr/>
          <p:nvPr/>
        </p:nvCxnSpPr>
        <p:spPr>
          <a:xfrm flipV="1">
            <a:off x="3362179" y="5124962"/>
            <a:ext cx="0" cy="646482"/>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4710359" y="5771444"/>
            <a:ext cx="1775785" cy="61555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1986 Philippine </a:t>
            </a:r>
            <a:r>
              <a:rPr lang="de-DE" sz="1700" dirty="0" err="1">
                <a:solidFill>
                  <a:srgbClr val="014AED"/>
                </a:solidFill>
                <a:latin typeface="Calibri" panose="020F0502020204030204" pitchFamily="34" charset="0"/>
              </a:rPr>
              <a:t>dictatorship</a:t>
            </a:r>
            <a:r>
              <a:rPr lang="de-DE" sz="1700" dirty="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ends</a:t>
            </a:r>
            <a:endParaRPr lang="de-DE" sz="1700" dirty="0">
              <a:solidFill>
                <a:srgbClr val="014AED"/>
              </a:solidFill>
              <a:latin typeface="Calibri" panose="020F0502020204030204" pitchFamily="34" charset="0"/>
            </a:endParaRPr>
          </a:p>
        </p:txBody>
      </p:sp>
      <p:cxnSp>
        <p:nvCxnSpPr>
          <p:cNvPr id="15" name="Gerade Verbindung mit Pfeil 14"/>
          <p:cNvCxnSpPr/>
          <p:nvPr/>
        </p:nvCxnSpPr>
        <p:spPr>
          <a:xfrm flipV="1">
            <a:off x="5271763" y="5124964"/>
            <a:ext cx="0" cy="653508"/>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7857053" y="3304445"/>
            <a:ext cx="2097741" cy="261610"/>
          </a:xfrm>
          <a:prstGeom prst="rect">
            <a:avLst/>
          </a:prstGeom>
          <a:noFill/>
        </p:spPr>
        <p:txBody>
          <a:bodyPr wrap="square" rtlCol="0">
            <a:spAutoFit/>
          </a:bodyPr>
          <a:lstStyle/>
          <a:p>
            <a:r>
              <a:rPr lang="de-DE" sz="1100" dirty="0" smtClean="0"/>
              <a:t>Source: Chenoweth/Stephan</a:t>
            </a:r>
            <a:endParaRPr lang="de-DE" sz="1100" dirty="0"/>
          </a:p>
        </p:txBody>
      </p:sp>
      <p:sp>
        <p:nvSpPr>
          <p:cNvPr id="13" name="Textfeld 12"/>
          <p:cNvSpPr txBox="1"/>
          <p:nvPr/>
        </p:nvSpPr>
        <p:spPr>
          <a:xfrm>
            <a:off x="1531921" y="5369027"/>
            <a:ext cx="1674278" cy="353943"/>
          </a:xfrm>
          <a:prstGeom prst="rect">
            <a:avLst/>
          </a:prstGeom>
          <a:noFill/>
          <a:ln>
            <a:solidFill>
              <a:srgbClr val="014AED"/>
            </a:solidFill>
          </a:ln>
        </p:spPr>
        <p:txBody>
          <a:bodyPr wrap="square" rtlCol="0">
            <a:spAutoFit/>
          </a:bodyPr>
          <a:lstStyle/>
          <a:p>
            <a:pPr algn="ctr"/>
            <a:r>
              <a:rPr lang="de-DE" sz="1700" dirty="0" smtClean="0">
                <a:solidFill>
                  <a:srgbClr val="014AED"/>
                </a:solidFill>
                <a:latin typeface="Calibri" panose="020F0502020204030204" pitchFamily="34" charset="0"/>
              </a:rPr>
              <a:t>1930 </a:t>
            </a:r>
            <a:r>
              <a:rPr lang="de-DE" sz="1700" dirty="0" err="1" smtClean="0">
                <a:solidFill>
                  <a:srgbClr val="014AED"/>
                </a:solidFill>
                <a:latin typeface="Calibri" panose="020F0502020204030204" pitchFamily="34" charset="0"/>
              </a:rPr>
              <a:t>salt</a:t>
            </a:r>
            <a:r>
              <a:rPr lang="de-DE" sz="1700" dirty="0" smtClean="0">
                <a:solidFill>
                  <a:srgbClr val="014AED"/>
                </a:solidFill>
                <a:latin typeface="Calibri" panose="020F0502020204030204" pitchFamily="34" charset="0"/>
              </a:rPr>
              <a:t> </a:t>
            </a:r>
            <a:r>
              <a:rPr lang="de-DE" sz="1700" dirty="0" err="1" smtClean="0">
                <a:solidFill>
                  <a:srgbClr val="014AED"/>
                </a:solidFill>
                <a:latin typeface="Calibri" panose="020F0502020204030204" pitchFamily="34" charset="0"/>
              </a:rPr>
              <a:t>march</a:t>
            </a:r>
            <a:endParaRPr lang="de-DE" sz="1700" dirty="0">
              <a:solidFill>
                <a:srgbClr val="014AED"/>
              </a:solidFill>
              <a:latin typeface="Calibri" panose="020F0502020204030204" pitchFamily="34" charset="0"/>
            </a:endParaRPr>
          </a:p>
        </p:txBody>
      </p:sp>
      <p:cxnSp>
        <p:nvCxnSpPr>
          <p:cNvPr id="14" name="Gerade Verbindung mit Pfeil 13"/>
          <p:cNvCxnSpPr/>
          <p:nvPr/>
        </p:nvCxnSpPr>
        <p:spPr>
          <a:xfrm flipV="1">
            <a:off x="2519046" y="5124964"/>
            <a:ext cx="0" cy="258773"/>
          </a:xfrm>
          <a:prstGeom prst="straightConnector1">
            <a:avLst/>
          </a:prstGeom>
          <a:ln w="28575">
            <a:solidFill>
              <a:srgbClr val="014AED"/>
            </a:solidFill>
            <a:tailEnd type="arrow"/>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3320923" y="6398464"/>
            <a:ext cx="5783949" cy="369332"/>
          </a:xfrm>
          <a:prstGeom prst="rect">
            <a:avLst/>
          </a:prstGeom>
        </p:spPr>
        <p:txBody>
          <a:bodyPr wrap="square">
            <a:spAutoFit/>
          </a:bodyPr>
          <a:lstStyle/>
          <a:p>
            <a:r>
              <a:rPr lang="en-US" b="1" dirty="0" smtClean="0">
                <a:solidFill>
                  <a:srgbClr val="014AED"/>
                </a:solidFill>
              </a:rPr>
              <a:t>Since 2000 nonviolent </a:t>
            </a:r>
            <a:r>
              <a:rPr lang="en-US" b="1" dirty="0">
                <a:solidFill>
                  <a:srgbClr val="014AED"/>
                </a:solidFill>
              </a:rPr>
              <a:t>campaigns became </a:t>
            </a:r>
            <a:r>
              <a:rPr lang="en-US" b="1" dirty="0" smtClean="0">
                <a:solidFill>
                  <a:srgbClr val="014AED"/>
                </a:solidFill>
              </a:rPr>
              <a:t>the norm </a:t>
            </a:r>
            <a:endParaRPr lang="de-DE" dirty="0">
              <a:solidFill>
                <a:srgbClr val="014AED"/>
              </a:solidFill>
            </a:endParaRPr>
          </a:p>
        </p:txBody>
      </p:sp>
    </p:spTree>
    <p:extLst>
      <p:ext uri="{BB962C8B-B14F-4D97-AF65-F5344CB8AC3E}">
        <p14:creationId xmlns:p14="http://schemas.microsoft.com/office/powerpoint/2010/main" val="2181135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
        <p:nvSpPr>
          <p:cNvPr id="7"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a:spcBef>
                <a:spcPts val="800"/>
              </a:spcBef>
              <a:buAutoNum type="arabicPeriod"/>
            </a:pPr>
            <a:r>
              <a:rPr lang="en-US" sz="2400" b="1" dirty="0" smtClean="0">
                <a:solidFill>
                  <a:srgbClr val="014AED"/>
                </a:solidFill>
              </a:rPr>
              <a:t>Satyagraha: a turning point in </a:t>
            </a:r>
            <a:r>
              <a:rPr lang="en-US" sz="2400" b="1" dirty="0">
                <a:solidFill>
                  <a:srgbClr val="014AED"/>
                </a:solidFill>
              </a:rPr>
              <a:t>human </a:t>
            </a:r>
            <a:r>
              <a:rPr lang="en-US" sz="2400" b="1" dirty="0" smtClean="0">
                <a:solidFill>
                  <a:srgbClr val="014AED"/>
                </a:solidFill>
              </a:rPr>
              <a:t>history</a:t>
            </a:r>
          </a:p>
          <a:p>
            <a:pPr marL="533400" indent="-533400">
              <a:spcBef>
                <a:spcPts val="800"/>
              </a:spcBef>
              <a:buAutoNum type="arabicPeriod"/>
            </a:pPr>
            <a:r>
              <a:rPr lang="en-US" sz="2400" b="1" dirty="0" smtClean="0">
                <a:solidFill>
                  <a:srgbClr val="014AED"/>
                </a:solidFill>
              </a:rPr>
              <a:t>Satyagraha </a:t>
            </a:r>
            <a:r>
              <a:rPr lang="en-US" sz="2400" b="1" dirty="0">
                <a:solidFill>
                  <a:srgbClr val="014AED"/>
                </a:solidFill>
              </a:rPr>
              <a:t>since the beginning of the 21st </a:t>
            </a:r>
            <a:r>
              <a:rPr lang="en-US" sz="2400" b="1" dirty="0" smtClean="0">
                <a:solidFill>
                  <a:srgbClr val="014AED"/>
                </a:solidFill>
              </a:rPr>
              <a:t>century</a:t>
            </a:r>
          </a:p>
        </p:txBody>
      </p:sp>
    </p:spTree>
    <p:extLst>
      <p:ext uri="{BB962C8B-B14F-4D97-AF65-F5344CB8AC3E}">
        <p14:creationId xmlns:p14="http://schemas.microsoft.com/office/powerpoint/2010/main" val="3513383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
        <p:nvSpPr>
          <p:cNvPr id="5"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a:spcBef>
                <a:spcPts val="800"/>
              </a:spcBef>
              <a:buAutoNum type="arabicPeriod"/>
            </a:pPr>
            <a:r>
              <a:rPr lang="en-US" sz="2400" b="1" dirty="0" smtClean="0">
                <a:solidFill>
                  <a:srgbClr val="014AED"/>
                </a:solidFill>
              </a:rPr>
              <a:t>Satyagraha: a turning point in </a:t>
            </a:r>
            <a:r>
              <a:rPr lang="en-US" sz="2400" b="1" dirty="0">
                <a:solidFill>
                  <a:srgbClr val="014AED"/>
                </a:solidFill>
              </a:rPr>
              <a:t>human </a:t>
            </a:r>
            <a:r>
              <a:rPr lang="en-US" sz="2400" b="1" dirty="0" smtClean="0">
                <a:solidFill>
                  <a:srgbClr val="014AED"/>
                </a:solidFill>
              </a:rPr>
              <a:t>history</a:t>
            </a:r>
          </a:p>
          <a:p>
            <a:pPr marL="533400" indent="-533400">
              <a:spcBef>
                <a:spcPts val="800"/>
              </a:spcBef>
              <a:buAutoNum type="arabicPeriod"/>
            </a:pPr>
            <a:r>
              <a:rPr lang="en-US" sz="2400" b="1" dirty="0" smtClean="0">
                <a:solidFill>
                  <a:srgbClr val="014AED"/>
                </a:solidFill>
              </a:rPr>
              <a:t>Satyagraha </a:t>
            </a:r>
            <a:r>
              <a:rPr lang="en-US" sz="2400" b="1" dirty="0">
                <a:solidFill>
                  <a:srgbClr val="014AED"/>
                </a:solidFill>
              </a:rPr>
              <a:t>since the beginning of the 21st </a:t>
            </a:r>
            <a:r>
              <a:rPr lang="en-US" sz="2400" b="1" dirty="0" smtClean="0">
                <a:solidFill>
                  <a:srgbClr val="014AED"/>
                </a:solidFill>
              </a:rPr>
              <a:t>century</a:t>
            </a:r>
          </a:p>
          <a:p>
            <a:pPr marL="933450" lvl="1" indent="-533400">
              <a:spcBef>
                <a:spcPts val="400"/>
              </a:spcBef>
              <a:buAutoNum type="arabicPeriod"/>
            </a:pPr>
            <a:r>
              <a:rPr lang="en-US" sz="2000" b="1" dirty="0">
                <a:solidFill>
                  <a:srgbClr val="014AED"/>
                </a:solidFill>
              </a:rPr>
              <a:t>15.2.2003</a:t>
            </a:r>
            <a:r>
              <a:rPr lang="en-US" sz="2000" b="1" dirty="0" smtClean="0">
                <a:solidFill>
                  <a:srgbClr val="014AED"/>
                </a:solidFill>
              </a:rPr>
              <a:t>: biggest </a:t>
            </a:r>
            <a:r>
              <a:rPr lang="en-US" sz="2000" b="1" dirty="0">
                <a:solidFill>
                  <a:srgbClr val="014AED"/>
                </a:solidFill>
              </a:rPr>
              <a:t>protest event in human </a:t>
            </a:r>
            <a:r>
              <a:rPr lang="en-US" sz="2000" b="1" dirty="0" smtClean="0">
                <a:solidFill>
                  <a:srgbClr val="014AED"/>
                </a:solidFill>
              </a:rPr>
              <a:t>history</a:t>
            </a:r>
          </a:p>
        </p:txBody>
      </p:sp>
    </p:spTree>
    <p:extLst>
      <p:ext uri="{BB962C8B-B14F-4D97-AF65-F5344CB8AC3E}">
        <p14:creationId xmlns:p14="http://schemas.microsoft.com/office/powerpoint/2010/main" val="1728593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pic>
        <p:nvPicPr>
          <p:cNvPr id="1028" name="Picture 4" descr="http://www.neue-einheit.com/deutsch/aktuelles/irak/030215losange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575" y="0"/>
            <a:ext cx="3438071" cy="2351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neue-einheit.com/deutsch/aktuelles/irak/030215r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371" y="4400549"/>
            <a:ext cx="33147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neue-einheit.com/deutsch/aktuelles/irak/030215par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565" y="3370952"/>
            <a:ext cx="22764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neue-einheit.com/deutsch/aktuelles/irak/030215spani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2646" y="0"/>
            <a:ext cx="340042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neue-einheit.com/deutsch/aktuelles/irak/030215melbourn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543" y="4101531"/>
            <a:ext cx="3667125" cy="2762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eue-einheit.com/deutsch/aktuelles/irak/030215newyor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81" y="3277618"/>
            <a:ext cx="19812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tse3.mm.bing.net/th?id=OIP.Cr1GFiQiTbcN9DKJQT2GdgAAAA&amp;pid=Ap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3680" y="2617789"/>
            <a:ext cx="21907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15 februar 20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7287" y="2351776"/>
            <a:ext cx="36576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neue-einheit.com/deutsch/aktuelles/irak/030215londo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8655" y="2395191"/>
            <a:ext cx="2595892" cy="20053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neue-einheit.com/deutsch/aktuelles/irak/030215berlin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31457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tse3.mm.bing.net/th?id=OIP.fg-9u_R4Jks6FZa0eKykeAAAAA&amp;pid=Ap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3581" y="4158499"/>
            <a:ext cx="2424789" cy="308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90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
        <p:nvSpPr>
          <p:cNvPr id="5" name="Inhaltsplatzhalter 2"/>
          <p:cNvSpPr txBox="1">
            <a:spLocks/>
          </p:cNvSpPr>
          <p:nvPr/>
        </p:nvSpPr>
        <p:spPr>
          <a:xfrm>
            <a:off x="627154" y="1458062"/>
            <a:ext cx="8564880" cy="46904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Fridays for Future</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a turning point in human history</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since the beginning of the 21st century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15.2.2003: biggest protest event in human history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“Antiglobalization movement“ / Social Forums</a:t>
            </a:r>
          </a:p>
        </p:txBody>
      </p:sp>
    </p:spTree>
    <p:extLst>
      <p:ext uri="{BB962C8B-B14F-4D97-AF65-F5344CB8AC3E}">
        <p14:creationId xmlns:p14="http://schemas.microsoft.com/office/powerpoint/2010/main" val="123639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342900"/>
            <a:ext cx="46101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0776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342900"/>
            <a:ext cx="46101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661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342900"/>
            <a:ext cx="46101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266951" y="6515100"/>
            <a:ext cx="6625530" cy="369332"/>
          </a:xfrm>
          <a:prstGeom prst="rect">
            <a:avLst/>
          </a:prstGeom>
          <a:noFill/>
        </p:spPr>
        <p:txBody>
          <a:bodyPr wrap="square" rtlCol="0">
            <a:spAutoFit/>
          </a:bodyPr>
          <a:lstStyle/>
          <a:p>
            <a:r>
              <a:rPr lang="de-DE" dirty="0"/>
              <a:t>https://en.wikipedia.org/wiki/World_Social_Forum</a:t>
            </a:r>
          </a:p>
        </p:txBody>
      </p:sp>
    </p:spTree>
    <p:extLst>
      <p:ext uri="{BB962C8B-B14F-4D97-AF65-F5344CB8AC3E}">
        <p14:creationId xmlns:p14="http://schemas.microsoft.com/office/powerpoint/2010/main" val="3626661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a:spcBef>
                <a:spcPts val="800"/>
              </a:spcBef>
              <a:buAutoNum type="arabicPeriod"/>
            </a:pPr>
            <a:r>
              <a:rPr lang="en-US" sz="2400" b="1" dirty="0" smtClean="0">
                <a:solidFill>
                  <a:srgbClr val="014AED"/>
                </a:solidFill>
              </a:rPr>
              <a:t>Satyagraha: a turning point in </a:t>
            </a:r>
            <a:r>
              <a:rPr lang="en-US" sz="2400" b="1" dirty="0">
                <a:solidFill>
                  <a:srgbClr val="014AED"/>
                </a:solidFill>
              </a:rPr>
              <a:t>human </a:t>
            </a:r>
            <a:r>
              <a:rPr lang="en-US" sz="2400" b="1" dirty="0" smtClean="0">
                <a:solidFill>
                  <a:srgbClr val="014AED"/>
                </a:solidFill>
              </a:rPr>
              <a:t>history</a:t>
            </a:r>
          </a:p>
          <a:p>
            <a:pPr marL="533400" indent="-533400">
              <a:spcBef>
                <a:spcPts val="800"/>
              </a:spcBef>
              <a:buAutoNum type="arabicPeriod"/>
            </a:pPr>
            <a:r>
              <a:rPr lang="en-US" sz="2400" b="1" dirty="0" smtClean="0">
                <a:solidFill>
                  <a:srgbClr val="014AED"/>
                </a:solidFill>
              </a:rPr>
              <a:t>Satyagraha </a:t>
            </a:r>
            <a:r>
              <a:rPr lang="en-US" sz="2400" b="1" dirty="0">
                <a:solidFill>
                  <a:srgbClr val="014AED"/>
                </a:solidFill>
              </a:rPr>
              <a:t>since the beginning of the 21st </a:t>
            </a:r>
            <a:r>
              <a:rPr lang="en-US" sz="2400" b="1" dirty="0" smtClean="0">
                <a:solidFill>
                  <a:srgbClr val="014AED"/>
                </a:solidFill>
              </a:rPr>
              <a:t>century</a:t>
            </a:r>
          </a:p>
          <a:p>
            <a:pPr marL="933450" lvl="1" indent="-533400">
              <a:spcBef>
                <a:spcPts val="400"/>
              </a:spcBef>
              <a:buAutoNum type="arabicPeriod"/>
            </a:pPr>
            <a:r>
              <a:rPr lang="en-US" sz="2000" b="1" dirty="0">
                <a:solidFill>
                  <a:srgbClr val="014AED"/>
                </a:solidFill>
              </a:rPr>
              <a:t>15.2.2003</a:t>
            </a:r>
            <a:r>
              <a:rPr lang="en-US" sz="2000" b="1" dirty="0" smtClean="0">
                <a:solidFill>
                  <a:srgbClr val="014AED"/>
                </a:solidFill>
              </a:rPr>
              <a:t>: biggest </a:t>
            </a:r>
            <a:r>
              <a:rPr lang="en-US" sz="2000" b="1" dirty="0">
                <a:solidFill>
                  <a:srgbClr val="014AED"/>
                </a:solidFill>
              </a:rPr>
              <a:t>protest event in human history</a:t>
            </a:r>
            <a:endParaRPr lang="en-US" sz="2000" b="1" dirty="0" smtClean="0">
              <a:solidFill>
                <a:srgbClr val="014AED"/>
              </a:solidFill>
            </a:endParaRPr>
          </a:p>
          <a:p>
            <a:pPr marL="933450" lvl="1" indent="-533400">
              <a:spcBef>
                <a:spcPts val="400"/>
              </a:spcBef>
              <a:buAutoNum type="arabicPeriod"/>
            </a:pPr>
            <a:r>
              <a:rPr lang="en-US" sz="2000" b="1" dirty="0" smtClean="0">
                <a:solidFill>
                  <a:srgbClr val="014AED"/>
                </a:solidFill>
              </a:rPr>
              <a:t>“Antiglobalization movement“ / Social Forums</a:t>
            </a:r>
          </a:p>
          <a:p>
            <a:pPr marL="933450" lvl="1" indent="-533400">
              <a:spcBef>
                <a:spcPts val="400"/>
              </a:spcBef>
              <a:buAutoNum type="arabicPeriod"/>
            </a:pPr>
            <a:r>
              <a:rPr lang="en-US" sz="2000" b="1" dirty="0" smtClean="0">
                <a:solidFill>
                  <a:srgbClr val="014AED"/>
                </a:solidFill>
              </a:rPr>
              <a:t>Nonviolent Peaceforce</a:t>
            </a:r>
          </a:p>
          <a:p>
            <a:pPr marL="933450" lvl="1" indent="-533400">
              <a:spcBef>
                <a:spcPts val="400"/>
              </a:spcBef>
              <a:buAutoNum type="arabicPeriod"/>
            </a:pPr>
            <a:r>
              <a:rPr lang="en-US" sz="2000" b="1" dirty="0" smtClean="0">
                <a:solidFill>
                  <a:srgbClr val="014AED"/>
                </a:solidFill>
              </a:rPr>
              <a:t>Otpor in Serbia and Arab spring </a:t>
            </a:r>
          </a:p>
          <a:p>
            <a:pPr marL="533400" indent="-533400">
              <a:spcBef>
                <a:spcPts val="800"/>
              </a:spcBef>
              <a:buAutoNum type="arabicPeriod"/>
            </a:pPr>
            <a:r>
              <a:rPr lang="en-US" sz="2400" b="1" dirty="0">
                <a:solidFill>
                  <a:srgbClr val="014AED"/>
                </a:solidFill>
              </a:rPr>
              <a:t>3 </a:t>
            </a:r>
            <a:r>
              <a:rPr lang="en-US" sz="2400" b="1" dirty="0" smtClean="0">
                <a:solidFill>
                  <a:srgbClr val="014AED"/>
                </a:solidFill>
              </a:rPr>
              <a:t>main </a:t>
            </a:r>
            <a:r>
              <a:rPr lang="en-US" sz="2400" b="1" dirty="0">
                <a:solidFill>
                  <a:srgbClr val="014AED"/>
                </a:solidFill>
              </a:rPr>
              <a:t>dynamic aspects </a:t>
            </a:r>
            <a:r>
              <a:rPr lang="en-US" sz="2400" b="1" dirty="0" smtClean="0">
                <a:solidFill>
                  <a:srgbClr val="014AED"/>
                </a:solidFill>
              </a:rPr>
              <a:t>of </a:t>
            </a:r>
            <a:r>
              <a:rPr lang="en-US" sz="2400" b="1" dirty="0">
                <a:solidFill>
                  <a:srgbClr val="014AED"/>
                </a:solidFill>
              </a:rPr>
              <a:t>the satyagraha </a:t>
            </a:r>
            <a:r>
              <a:rPr lang="en-US" sz="2400" b="1" dirty="0" smtClean="0">
                <a:solidFill>
                  <a:srgbClr val="014AED"/>
                </a:solidFill>
              </a:rPr>
              <a:t>approach</a:t>
            </a:r>
          </a:p>
          <a:p>
            <a:pPr marL="533400" indent="-533400">
              <a:spcBef>
                <a:spcPts val="800"/>
              </a:spcBef>
              <a:buAutoNum type="arabicPeriod"/>
            </a:pPr>
            <a:r>
              <a:rPr lang="en-US" sz="2400" b="1" dirty="0">
                <a:solidFill>
                  <a:srgbClr val="014AED"/>
                </a:solidFill>
              </a:rPr>
              <a:t>Rules of satyagraha (in a general sense)</a:t>
            </a:r>
            <a:endParaRPr lang="en-US" sz="2400" b="1" dirty="0" smtClean="0">
              <a:solidFill>
                <a:srgbClr val="014AED"/>
              </a:solidFill>
            </a:endParaRPr>
          </a:p>
          <a:p>
            <a:pPr marL="533400" indent="-533400">
              <a:spcBef>
                <a:spcPts val="800"/>
              </a:spcBef>
              <a:buAutoNum type="arabicPeriod"/>
            </a:pPr>
            <a:endParaRPr lang="en-US" sz="24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0" indent="0">
              <a:spcBef>
                <a:spcPts val="400"/>
              </a:spcBef>
              <a:buNone/>
            </a:pPr>
            <a:endParaRPr lang="en-US" sz="2400" b="1" dirty="0" smtClean="0">
              <a:solidFill>
                <a:srgbClr val="0E0074"/>
              </a:solidFill>
            </a:endParaRPr>
          </a:p>
        </p:txBody>
      </p:sp>
    </p:spTree>
    <p:extLst>
      <p:ext uri="{BB962C8B-B14F-4D97-AF65-F5344CB8AC3E}">
        <p14:creationId xmlns:p14="http://schemas.microsoft.com/office/powerpoint/2010/main" val="33065241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pic>
        <p:nvPicPr>
          <p:cNvPr id="7" name="Grafik 6"/>
          <p:cNvPicPr/>
          <p:nvPr/>
        </p:nvPicPr>
        <p:blipFill>
          <a:blip r:embed="rId4" cstate="print"/>
          <a:stretch>
            <a:fillRect/>
          </a:stretch>
        </p:blipFill>
        <p:spPr>
          <a:xfrm>
            <a:off x="2475186" y="4824791"/>
            <a:ext cx="3422020" cy="1677597"/>
          </a:xfrm>
          <a:prstGeom prst="rect">
            <a:avLst/>
          </a:prstGeom>
          <a:ln>
            <a:noFill/>
          </a:ln>
        </p:spPr>
      </p:pic>
      <p:sp>
        <p:nvSpPr>
          <p:cNvPr id="8" name="Inhaltsplatzhalter 2"/>
          <p:cNvSpPr txBox="1">
            <a:spLocks/>
          </p:cNvSpPr>
          <p:nvPr/>
        </p:nvSpPr>
        <p:spPr>
          <a:xfrm>
            <a:off x="627154" y="1458062"/>
            <a:ext cx="8564880" cy="46904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Fridays for Future</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a turning point in human history</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since the beginning of the 21st century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15.2.2003: biggest protest event in human history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“Antiglobalization movement“ / Social Forums</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Nonviolent Peaceforce</a:t>
            </a:r>
          </a:p>
          <a:p>
            <a:pPr marL="0" indent="0" fontAlgn="auto">
              <a:spcBef>
                <a:spcPts val="800"/>
              </a:spcBef>
              <a:spcAft>
                <a:spcPts val="0"/>
              </a:spcAft>
              <a:buNone/>
            </a:pPr>
            <a:endParaRPr lang="en-US" sz="2400" b="1" dirty="0" smtClean="0">
              <a:solidFill>
                <a:srgbClr val="014AED"/>
              </a:solidFill>
            </a:endParaRPr>
          </a:p>
          <a:p>
            <a:pPr marL="933450" lvl="1" indent="-533400" fontAlgn="auto">
              <a:spcBef>
                <a:spcPts val="400"/>
              </a:spcBef>
              <a:spcAft>
                <a:spcPts val="0"/>
              </a:spcAft>
              <a:buFont typeface="Arial" panose="020B0604020202020204" pitchFamily="34" charset="0"/>
              <a:buAutoNum type="arabicPeriod"/>
            </a:pPr>
            <a:endParaRPr lang="en-US" sz="2000" b="1" dirty="0" smtClean="0">
              <a:solidFill>
                <a:srgbClr val="014AED"/>
              </a:solidFill>
            </a:endParaRPr>
          </a:p>
          <a:p>
            <a:pPr marL="933450" lvl="1" indent="-533400" fontAlgn="auto">
              <a:spcBef>
                <a:spcPts val="400"/>
              </a:spcBef>
              <a:spcAft>
                <a:spcPts val="0"/>
              </a:spcAft>
              <a:buFont typeface="Arial" panose="020B0604020202020204" pitchFamily="34" charset="0"/>
              <a:buAutoNum type="arabicPeriod"/>
            </a:pPr>
            <a:endParaRPr lang="en-US" sz="2000" b="1" dirty="0" smtClean="0">
              <a:solidFill>
                <a:srgbClr val="014AED"/>
              </a:solidFill>
            </a:endParaRPr>
          </a:p>
          <a:p>
            <a:pPr marL="0" indent="0" fontAlgn="auto">
              <a:spcBef>
                <a:spcPts val="400"/>
              </a:spcBef>
              <a:spcAft>
                <a:spcPts val="0"/>
              </a:spcAft>
              <a:buFont typeface="Arial" panose="020B0604020202020204" pitchFamily="34" charset="0"/>
              <a:buNone/>
            </a:pPr>
            <a:endParaRPr lang="en-US" sz="2400" b="1" dirty="0" smtClean="0">
              <a:solidFill>
                <a:srgbClr val="0E0074"/>
              </a:solidFill>
            </a:endParaRPr>
          </a:p>
        </p:txBody>
      </p:sp>
    </p:spTree>
    <p:extLst>
      <p:ext uri="{BB962C8B-B14F-4D97-AF65-F5344CB8AC3E}">
        <p14:creationId xmlns:p14="http://schemas.microsoft.com/office/powerpoint/2010/main" val="1294069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1000268.JPG"/>
          <p:cNvPicPr>
            <a:picLocks noChangeAspect="1"/>
          </p:cNvPicPr>
          <p:nvPr/>
        </p:nvPicPr>
        <p:blipFill>
          <a:blip r:embed="rId3"/>
          <a:stretch>
            <a:fillRect/>
          </a:stretch>
        </p:blipFill>
        <p:spPr>
          <a:xfrm>
            <a:off x="0" y="29028"/>
            <a:ext cx="9292752" cy="6857999"/>
          </a:xfrm>
          <a:prstGeom prst="rect">
            <a:avLst/>
          </a:prstGeom>
        </p:spPr>
      </p:pic>
      <p:sp>
        <p:nvSpPr>
          <p:cNvPr id="2" name="Textfeld 1"/>
          <p:cNvSpPr txBox="1"/>
          <p:nvPr/>
        </p:nvSpPr>
        <p:spPr>
          <a:xfrm>
            <a:off x="1979712" y="188640"/>
            <a:ext cx="5040560" cy="461665"/>
          </a:xfrm>
          <a:prstGeom prst="rect">
            <a:avLst/>
          </a:prstGeom>
          <a:noFill/>
        </p:spPr>
        <p:txBody>
          <a:bodyPr wrap="square" rtlCol="0">
            <a:spAutoFit/>
          </a:bodyPr>
          <a:lstStyle/>
          <a:p>
            <a:pPr algn="ctr"/>
            <a:r>
              <a:rPr lang="de-DE" sz="2400" b="1" dirty="0" err="1" smtClean="0">
                <a:solidFill>
                  <a:schemeClr val="bg1"/>
                </a:solidFill>
              </a:rPr>
              <a:t>Water</a:t>
            </a:r>
            <a:r>
              <a:rPr lang="de-DE" sz="2400" b="1" dirty="0" smtClean="0">
                <a:solidFill>
                  <a:schemeClr val="bg1"/>
                </a:solidFill>
              </a:rPr>
              <a:t> </a:t>
            </a:r>
            <a:r>
              <a:rPr lang="de-DE" sz="2400" b="1" dirty="0" err="1" smtClean="0">
                <a:solidFill>
                  <a:schemeClr val="bg1"/>
                </a:solidFill>
              </a:rPr>
              <a:t>supply</a:t>
            </a:r>
            <a:r>
              <a:rPr lang="de-DE" sz="2400" b="1" dirty="0" smtClean="0">
                <a:solidFill>
                  <a:schemeClr val="bg1"/>
                </a:solidFill>
              </a:rPr>
              <a:t> </a:t>
            </a:r>
            <a:endParaRPr lang="de-DE" sz="2400" b="1" dirty="0">
              <a:solidFill>
                <a:schemeClr val="bg1"/>
              </a:solidFill>
            </a:endParaRPr>
          </a:p>
        </p:txBody>
      </p:sp>
    </p:spTree>
    <p:extLst>
      <p:ext uri="{BB962C8B-B14F-4D97-AF65-F5344CB8AC3E}">
        <p14:creationId xmlns:p14="http://schemas.microsoft.com/office/powerpoint/2010/main" val="343107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1000344.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512" y="0"/>
            <a:ext cx="10168970" cy="6929344"/>
          </a:xfrm>
          <a:prstGeom prst="rect">
            <a:avLst/>
          </a:prstGeom>
        </p:spPr>
      </p:pic>
      <p:sp>
        <p:nvSpPr>
          <p:cNvPr id="5" name="Textfeld 4"/>
          <p:cNvSpPr txBox="1"/>
          <p:nvPr/>
        </p:nvSpPr>
        <p:spPr>
          <a:xfrm>
            <a:off x="1979712" y="188640"/>
            <a:ext cx="5040560" cy="461665"/>
          </a:xfrm>
          <a:prstGeom prst="rect">
            <a:avLst/>
          </a:prstGeom>
          <a:noFill/>
        </p:spPr>
        <p:txBody>
          <a:bodyPr wrap="square" rtlCol="0">
            <a:spAutoFit/>
          </a:bodyPr>
          <a:lstStyle/>
          <a:p>
            <a:pPr algn="ctr"/>
            <a:r>
              <a:rPr lang="de-DE" sz="2400" b="1" dirty="0" err="1" smtClean="0">
                <a:solidFill>
                  <a:schemeClr val="bg1">
                    <a:lumMod val="65000"/>
                  </a:schemeClr>
                </a:solidFill>
              </a:rPr>
              <a:t>Water</a:t>
            </a:r>
            <a:r>
              <a:rPr lang="de-DE" sz="2400" b="1" dirty="0" smtClean="0">
                <a:solidFill>
                  <a:schemeClr val="bg1">
                    <a:lumMod val="65000"/>
                  </a:schemeClr>
                </a:solidFill>
              </a:rPr>
              <a:t> </a:t>
            </a:r>
            <a:r>
              <a:rPr lang="de-DE" sz="2400" b="1" dirty="0" err="1">
                <a:solidFill>
                  <a:schemeClr val="bg1">
                    <a:lumMod val="65000"/>
                  </a:schemeClr>
                </a:solidFill>
              </a:rPr>
              <a:t>supply</a:t>
            </a:r>
            <a:r>
              <a:rPr lang="de-DE" sz="2400" b="1" dirty="0">
                <a:solidFill>
                  <a:schemeClr val="bg1">
                    <a:lumMod val="65000"/>
                  </a:schemeClr>
                </a:solidFill>
              </a:rPr>
              <a:t> </a:t>
            </a:r>
          </a:p>
        </p:txBody>
      </p:sp>
      <p:pic>
        <p:nvPicPr>
          <p:cNvPr id="6" name="Grafik 5"/>
          <p:cNvPicPr/>
          <p:nvPr/>
        </p:nvPicPr>
        <p:blipFill>
          <a:blip r:embed="rId5" cstate="print"/>
          <a:stretch>
            <a:fillRect/>
          </a:stretch>
        </p:blipFill>
        <p:spPr>
          <a:xfrm>
            <a:off x="119503" y="116632"/>
            <a:ext cx="1615744" cy="792096"/>
          </a:xfrm>
          <a:prstGeom prst="rect">
            <a:avLst/>
          </a:prstGeom>
          <a:ln>
            <a:noFill/>
          </a:ln>
        </p:spPr>
      </p:pic>
    </p:spTree>
    <p:extLst>
      <p:ext uri="{BB962C8B-B14F-4D97-AF65-F5344CB8AC3E}">
        <p14:creationId xmlns:p14="http://schemas.microsoft.com/office/powerpoint/2010/main" val="2937919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 in Originalgröße anze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549275"/>
            <a:ext cx="28051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p:cNvPicPr>
            <a:picLocks noChangeAspect="1" noChangeArrowheads="1"/>
          </p:cNvPicPr>
          <p:nvPr/>
        </p:nvPicPr>
        <p:blipFill>
          <a:blip r:embed="rId4">
            <a:extLst>
              <a:ext uri="{28A0092B-C50C-407E-A947-70E740481C1C}">
                <a14:useLocalDpi xmlns:a14="http://schemas.microsoft.com/office/drawing/2010/main" val="0"/>
              </a:ext>
            </a:extLst>
          </a:blip>
          <a:srcRect l="46095" t="1445" r="1157" b="10687"/>
          <a:stretch>
            <a:fillRect/>
          </a:stretch>
        </p:blipFill>
        <p:spPr bwMode="auto">
          <a:xfrm>
            <a:off x="1116013" y="854075"/>
            <a:ext cx="3671887" cy="4924425"/>
          </a:xfrm>
          <a:prstGeom prst="rect">
            <a:avLst/>
          </a:prstGeom>
          <a:noFill/>
          <a:ln>
            <a:noFill/>
          </a:ln>
          <a:effectLst/>
          <a:extLst>
            <a:ext uri="{909E8E84-426E-40DD-AFC4-6F175D3DCCD1}">
              <a14:hiddenFill xmlns:a14="http://schemas.microsoft.com/office/drawing/2010/main">
                <a:blipFill dpi="0" rotWithShape="0">
                  <a:blip/>
                  <a:srcRect l="46095" t="1445" r="1157" b="1068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http://sssprakashan.com/bookstore/images/Shanti-Se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0144" y="2527147"/>
            <a:ext cx="2227177" cy="325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18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87824" y="325"/>
            <a:ext cx="6192688" cy="646331"/>
          </a:xfrm>
          <a:prstGeom prst="rect">
            <a:avLst/>
          </a:prstGeom>
        </p:spPr>
        <p:txBody>
          <a:bodyPr wrap="square">
            <a:spAutoFit/>
          </a:bodyPr>
          <a:lstStyle/>
          <a:p>
            <a:r>
              <a:rPr lang="de-DE" b="1" dirty="0"/>
              <a:t>Abdul Ghaffar Khan</a:t>
            </a:r>
            <a:r>
              <a:rPr lang="de-DE" dirty="0"/>
              <a:t>. </a:t>
            </a:r>
            <a:endParaRPr lang="de-DE" dirty="0" smtClean="0"/>
          </a:p>
          <a:p>
            <a:r>
              <a:rPr lang="de-DE" dirty="0" smtClean="0">
                <a:latin typeface="Arial" charset="0"/>
              </a:rPr>
              <a:t>1890-1988</a:t>
            </a:r>
            <a:endParaRPr lang="de-DE" dirty="0"/>
          </a:p>
        </p:txBody>
      </p:sp>
      <p:pic>
        <p:nvPicPr>
          <p:cNvPr id="247810" name="Picture 2" descr="https://upload.wikimedia.org/wikipedia/commons/thumb/6/6a/Khan_Abdul_Ghaffar_Khan.jpg/220px-Khan_Abdul_Ghaffar_Kh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2987824" cy="330018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203848" y="587438"/>
            <a:ext cx="5421677" cy="523220"/>
          </a:xfrm>
          <a:prstGeom prst="rect">
            <a:avLst/>
          </a:prstGeom>
        </p:spPr>
        <p:txBody>
          <a:bodyPr wrap="none">
            <a:spAutoFit/>
          </a:bodyPr>
          <a:lstStyle/>
          <a:p>
            <a:r>
              <a:rPr lang="de-DE" sz="2800" b="1" dirty="0">
                <a:solidFill>
                  <a:srgbClr val="00B050"/>
                </a:solidFill>
                <a:latin typeface="Arial" charset="0"/>
              </a:rPr>
              <a:t>"Patience </a:t>
            </a:r>
            <a:r>
              <a:rPr lang="de-DE" sz="2800" b="1" dirty="0" err="1">
                <a:solidFill>
                  <a:srgbClr val="00B050"/>
                </a:solidFill>
                <a:latin typeface="Arial" charset="0"/>
              </a:rPr>
              <a:t>and</a:t>
            </a:r>
            <a:r>
              <a:rPr lang="de-DE" sz="2800" b="1" dirty="0">
                <a:solidFill>
                  <a:srgbClr val="00B050"/>
                </a:solidFill>
                <a:latin typeface="Arial" charset="0"/>
              </a:rPr>
              <a:t> </a:t>
            </a:r>
            <a:r>
              <a:rPr lang="de-DE" sz="2800" b="1" dirty="0" err="1">
                <a:solidFill>
                  <a:srgbClr val="00B050"/>
                </a:solidFill>
                <a:latin typeface="Arial" charset="0"/>
              </a:rPr>
              <a:t>righteousness</a:t>
            </a:r>
            <a:r>
              <a:rPr lang="de-DE" sz="2800" b="1" dirty="0">
                <a:solidFill>
                  <a:srgbClr val="00B050"/>
                </a:solidFill>
                <a:latin typeface="Arial" charset="0"/>
              </a:rPr>
              <a:t>!"</a:t>
            </a:r>
            <a:endParaRPr lang="de-DE" sz="2800" b="1" dirty="0">
              <a:solidFill>
                <a:srgbClr val="00B050"/>
              </a:solidFill>
            </a:endParaRPr>
          </a:p>
        </p:txBody>
      </p:sp>
      <p:grpSp>
        <p:nvGrpSpPr>
          <p:cNvPr id="10" name="Gruppieren 9"/>
          <p:cNvGrpSpPr/>
          <p:nvPr/>
        </p:nvGrpSpPr>
        <p:grpSpPr>
          <a:xfrm>
            <a:off x="1763688" y="1052736"/>
            <a:ext cx="7050416" cy="4967064"/>
            <a:chOff x="1763688" y="1052736"/>
            <a:chExt cx="7050416" cy="4967064"/>
          </a:xfrm>
        </p:grpSpPr>
        <p:sp>
          <p:nvSpPr>
            <p:cNvPr id="6" name="Rechteck 5"/>
            <p:cNvSpPr/>
            <p:nvPr/>
          </p:nvSpPr>
          <p:spPr>
            <a:xfrm>
              <a:off x="3203848" y="1052736"/>
              <a:ext cx="5610256" cy="830997"/>
            </a:xfrm>
            <a:prstGeom prst="rect">
              <a:avLst/>
            </a:prstGeom>
          </p:spPr>
          <p:txBody>
            <a:bodyPr wrap="square">
              <a:spAutoFit/>
            </a:bodyPr>
            <a:lstStyle/>
            <a:p>
              <a:r>
                <a:rPr lang="de-DE" sz="2400" dirty="0" smtClean="0"/>
                <a:t>Nonviolent </a:t>
              </a:r>
              <a:r>
                <a:rPr lang="de-DE" sz="2400" dirty="0" err="1" smtClean="0"/>
                <a:t>troop</a:t>
              </a:r>
              <a:endParaRPr lang="de-DE" sz="2400" dirty="0" smtClean="0"/>
            </a:p>
            <a:p>
              <a:r>
                <a:rPr lang="de-DE" sz="2400" dirty="0" smtClean="0"/>
                <a:t>Khudai Kidmatgar   </a:t>
              </a:r>
              <a:r>
                <a:rPr lang="de-DE" sz="2400" dirty="0" err="1" smtClean="0">
                  <a:solidFill>
                    <a:srgbClr val="F20034"/>
                  </a:solidFill>
                </a:rPr>
                <a:t>Servants</a:t>
              </a:r>
              <a:r>
                <a:rPr lang="de-DE" sz="2400" dirty="0" smtClean="0">
                  <a:solidFill>
                    <a:srgbClr val="F20034"/>
                  </a:solidFill>
                </a:rPr>
                <a:t> of </a:t>
              </a:r>
              <a:r>
                <a:rPr lang="de-DE" sz="2400" dirty="0" err="1" smtClean="0">
                  <a:solidFill>
                    <a:srgbClr val="F20034"/>
                  </a:solidFill>
                </a:rPr>
                <a:t>God</a:t>
              </a:r>
              <a:endParaRPr lang="de-DE" sz="2400" dirty="0">
                <a:solidFill>
                  <a:srgbClr val="F20034"/>
                </a:solidFill>
              </a:endParaRPr>
            </a:p>
          </p:txBody>
        </p:sp>
        <p:pic>
          <p:nvPicPr>
            <p:cNvPr id="15362" name="Picture 2" descr="The Pathan Unar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2708920"/>
              <a:ext cx="1970679" cy="295232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2082450"/>
              <a:ext cx="4632176" cy="3937350"/>
            </a:xfrm>
            <a:prstGeom prst="rect">
              <a:avLst/>
            </a:prstGeom>
          </p:spPr>
        </p:pic>
      </p:gr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eck 11"/>
          <p:cNvSpPr/>
          <p:nvPr/>
        </p:nvSpPr>
        <p:spPr>
          <a:xfrm>
            <a:off x="301625" y="5994001"/>
            <a:ext cx="8662863" cy="923330"/>
          </a:xfrm>
          <a:prstGeom prst="rect">
            <a:avLst/>
          </a:prstGeom>
        </p:spPr>
        <p:txBody>
          <a:bodyPr wrap="square">
            <a:spAutoFit/>
          </a:bodyPr>
          <a:lstStyle/>
          <a:p>
            <a:r>
              <a:rPr lang="de-DE" b="1" dirty="0" smtClean="0">
                <a:solidFill>
                  <a:srgbClr val="00B050"/>
                </a:solidFill>
                <a:latin typeface="Arial" charset="0"/>
              </a:rPr>
              <a:t>„</a:t>
            </a:r>
            <a:r>
              <a:rPr lang="en-US" b="1" dirty="0">
                <a:solidFill>
                  <a:srgbClr val="00B050"/>
                </a:solidFill>
                <a:latin typeface="Arial" charset="0"/>
              </a:rPr>
              <a:t>And not equal are the good deed and the bad. Repel [evil] by that [deed] which is better; and thereupon the one whom between you and him is enmity [will become] as though he was a devoted friend</a:t>
            </a:r>
            <a:r>
              <a:rPr lang="en-US" b="1" dirty="0" smtClean="0">
                <a:solidFill>
                  <a:srgbClr val="00B050"/>
                </a:solidFill>
                <a:latin typeface="Arial" charset="0"/>
              </a:rPr>
              <a:t>.</a:t>
            </a:r>
            <a:r>
              <a:rPr lang="de-DE" b="1" dirty="0" smtClean="0">
                <a:solidFill>
                  <a:srgbClr val="00B050"/>
                </a:solidFill>
                <a:latin typeface="Arial" charset="0"/>
              </a:rPr>
              <a:t>“ </a:t>
            </a:r>
            <a:r>
              <a:rPr lang="de-DE" b="1" dirty="0" err="1" smtClean="0">
                <a:latin typeface="Arial" charset="0"/>
              </a:rPr>
              <a:t>Sura</a:t>
            </a:r>
            <a:r>
              <a:rPr lang="de-DE" b="1" dirty="0" smtClean="0">
                <a:latin typeface="Arial" charset="0"/>
              </a:rPr>
              <a:t> </a:t>
            </a:r>
            <a:r>
              <a:rPr lang="de-DE" b="1" dirty="0">
                <a:latin typeface="Arial" charset="0"/>
              </a:rPr>
              <a:t>41, </a:t>
            </a:r>
            <a:r>
              <a:rPr lang="de-DE" b="1" dirty="0" smtClean="0">
                <a:latin typeface="Arial" charset="0"/>
              </a:rPr>
              <a:t>34 (35)</a:t>
            </a:r>
            <a:endParaRPr lang="de-DE" dirty="0"/>
          </a:p>
        </p:txBody>
      </p:sp>
    </p:spTree>
    <p:extLst>
      <p:ext uri="{BB962C8B-B14F-4D97-AF65-F5344CB8AC3E}">
        <p14:creationId xmlns:p14="http://schemas.microsoft.com/office/powerpoint/2010/main" val="29041879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87824" y="325"/>
            <a:ext cx="6192688" cy="646331"/>
          </a:xfrm>
          <a:prstGeom prst="rect">
            <a:avLst/>
          </a:prstGeom>
        </p:spPr>
        <p:txBody>
          <a:bodyPr wrap="square">
            <a:spAutoFit/>
          </a:bodyPr>
          <a:lstStyle/>
          <a:p>
            <a:r>
              <a:rPr lang="de-DE" b="1" dirty="0"/>
              <a:t>Abdul Ghaffar Khan</a:t>
            </a:r>
            <a:r>
              <a:rPr lang="de-DE" dirty="0"/>
              <a:t>. </a:t>
            </a:r>
            <a:endParaRPr lang="de-DE" dirty="0" smtClean="0"/>
          </a:p>
          <a:p>
            <a:r>
              <a:rPr lang="de-DE" dirty="0" smtClean="0">
                <a:latin typeface="Arial" charset="0"/>
              </a:rPr>
              <a:t>1890-1988</a:t>
            </a:r>
            <a:endParaRPr lang="de-DE" dirty="0"/>
          </a:p>
        </p:txBody>
      </p:sp>
      <p:pic>
        <p:nvPicPr>
          <p:cNvPr id="247810" name="Picture 2" descr="https://upload.wikimedia.org/wikipedia/commons/thumb/6/6a/Khan_Abdul_Ghaffar_Khan.jpg/220px-Khan_Abdul_Ghaffar_Kh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2987824" cy="330018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203848" y="587438"/>
            <a:ext cx="5421677" cy="523220"/>
          </a:xfrm>
          <a:prstGeom prst="rect">
            <a:avLst/>
          </a:prstGeom>
        </p:spPr>
        <p:txBody>
          <a:bodyPr wrap="none">
            <a:spAutoFit/>
          </a:bodyPr>
          <a:lstStyle/>
          <a:p>
            <a:r>
              <a:rPr lang="de-DE" sz="2800" b="1" dirty="0">
                <a:solidFill>
                  <a:srgbClr val="00B050"/>
                </a:solidFill>
                <a:latin typeface="Arial" charset="0"/>
              </a:rPr>
              <a:t>"Patience </a:t>
            </a:r>
            <a:r>
              <a:rPr lang="de-DE" sz="2800" b="1" dirty="0" err="1">
                <a:solidFill>
                  <a:srgbClr val="00B050"/>
                </a:solidFill>
                <a:latin typeface="Arial" charset="0"/>
              </a:rPr>
              <a:t>and</a:t>
            </a:r>
            <a:r>
              <a:rPr lang="de-DE" sz="2800" b="1" dirty="0">
                <a:solidFill>
                  <a:srgbClr val="00B050"/>
                </a:solidFill>
                <a:latin typeface="Arial" charset="0"/>
              </a:rPr>
              <a:t> </a:t>
            </a:r>
            <a:r>
              <a:rPr lang="de-DE" sz="2800" b="1" dirty="0" err="1">
                <a:solidFill>
                  <a:srgbClr val="00B050"/>
                </a:solidFill>
                <a:latin typeface="Arial" charset="0"/>
              </a:rPr>
              <a:t>righteousness</a:t>
            </a:r>
            <a:r>
              <a:rPr lang="de-DE" sz="2800" b="1" dirty="0">
                <a:solidFill>
                  <a:srgbClr val="00B050"/>
                </a:solidFill>
                <a:latin typeface="Arial" charset="0"/>
              </a:rPr>
              <a:t>!"</a:t>
            </a:r>
            <a:endParaRPr lang="de-DE" sz="2800" b="1" dirty="0">
              <a:solidFill>
                <a:srgbClr val="00B050"/>
              </a:solidFill>
            </a:endParaRPr>
          </a:p>
        </p:txBody>
      </p:sp>
      <p:sp>
        <p:nvSpPr>
          <p:cNvPr id="8" name="Rechteck 7"/>
          <p:cNvSpPr/>
          <p:nvPr/>
        </p:nvSpPr>
        <p:spPr>
          <a:xfrm>
            <a:off x="301625" y="5994001"/>
            <a:ext cx="8662863" cy="923330"/>
          </a:xfrm>
          <a:prstGeom prst="rect">
            <a:avLst/>
          </a:prstGeom>
        </p:spPr>
        <p:txBody>
          <a:bodyPr wrap="square">
            <a:spAutoFit/>
          </a:bodyPr>
          <a:lstStyle/>
          <a:p>
            <a:r>
              <a:rPr lang="de-DE" b="1" dirty="0" smtClean="0">
                <a:solidFill>
                  <a:srgbClr val="00B050"/>
                </a:solidFill>
                <a:latin typeface="Arial" charset="0"/>
              </a:rPr>
              <a:t>„</a:t>
            </a:r>
            <a:r>
              <a:rPr lang="en-US" b="1" dirty="0">
                <a:solidFill>
                  <a:srgbClr val="00B050"/>
                </a:solidFill>
                <a:latin typeface="Arial" charset="0"/>
              </a:rPr>
              <a:t>And not equal are the good deed and the bad. Repel [evil] by that [deed] which is better; and thereupon the one whom between you and him is enmity [will become] as though he was a devoted friend</a:t>
            </a:r>
            <a:r>
              <a:rPr lang="en-US" b="1" dirty="0" smtClean="0">
                <a:solidFill>
                  <a:srgbClr val="00B050"/>
                </a:solidFill>
                <a:latin typeface="Arial" charset="0"/>
              </a:rPr>
              <a:t>.</a:t>
            </a:r>
            <a:r>
              <a:rPr lang="de-DE" b="1" dirty="0" smtClean="0">
                <a:solidFill>
                  <a:srgbClr val="00B050"/>
                </a:solidFill>
                <a:latin typeface="Arial" charset="0"/>
              </a:rPr>
              <a:t>“ </a:t>
            </a:r>
            <a:r>
              <a:rPr lang="de-DE" b="1" dirty="0" err="1" smtClean="0">
                <a:latin typeface="Arial" charset="0"/>
              </a:rPr>
              <a:t>Sura</a:t>
            </a:r>
            <a:r>
              <a:rPr lang="de-DE" b="1" dirty="0" smtClean="0">
                <a:latin typeface="Arial" charset="0"/>
              </a:rPr>
              <a:t> </a:t>
            </a:r>
            <a:r>
              <a:rPr lang="de-DE" b="1" dirty="0">
                <a:latin typeface="Arial" charset="0"/>
              </a:rPr>
              <a:t>41, </a:t>
            </a:r>
            <a:r>
              <a:rPr lang="de-DE" b="1" dirty="0" smtClean="0">
                <a:latin typeface="Arial" charset="0"/>
              </a:rPr>
              <a:t>34 (35)</a:t>
            </a:r>
            <a:endParaRPr lang="de-DE" dirty="0"/>
          </a:p>
        </p:txBody>
      </p:sp>
      <p:grpSp>
        <p:nvGrpSpPr>
          <p:cNvPr id="10" name="Gruppieren 9"/>
          <p:cNvGrpSpPr/>
          <p:nvPr/>
        </p:nvGrpSpPr>
        <p:grpSpPr>
          <a:xfrm>
            <a:off x="1763688" y="1052736"/>
            <a:ext cx="7050416" cy="4967064"/>
            <a:chOff x="1763688" y="1052736"/>
            <a:chExt cx="7050416" cy="4967064"/>
          </a:xfrm>
        </p:grpSpPr>
        <p:sp>
          <p:nvSpPr>
            <p:cNvPr id="6" name="Rechteck 5"/>
            <p:cNvSpPr/>
            <p:nvPr/>
          </p:nvSpPr>
          <p:spPr>
            <a:xfrm>
              <a:off x="3203848" y="1052736"/>
              <a:ext cx="5610256" cy="830997"/>
            </a:xfrm>
            <a:prstGeom prst="rect">
              <a:avLst/>
            </a:prstGeom>
          </p:spPr>
          <p:txBody>
            <a:bodyPr wrap="square">
              <a:spAutoFit/>
            </a:bodyPr>
            <a:lstStyle/>
            <a:p>
              <a:r>
                <a:rPr lang="de-DE" sz="2400" dirty="0" smtClean="0"/>
                <a:t>Nonviolent </a:t>
              </a:r>
              <a:r>
                <a:rPr lang="de-DE" sz="2400" dirty="0" err="1" smtClean="0"/>
                <a:t>troop</a:t>
              </a:r>
              <a:endParaRPr lang="de-DE" sz="2400" dirty="0" smtClean="0"/>
            </a:p>
            <a:p>
              <a:r>
                <a:rPr lang="de-DE" sz="2400" dirty="0" smtClean="0"/>
                <a:t>Khudai Kidmatgar   </a:t>
              </a:r>
              <a:r>
                <a:rPr lang="de-DE" sz="2400" dirty="0" err="1" smtClean="0">
                  <a:solidFill>
                    <a:srgbClr val="F20034"/>
                  </a:solidFill>
                </a:rPr>
                <a:t>Servants</a:t>
              </a:r>
              <a:r>
                <a:rPr lang="de-DE" sz="2400" dirty="0" smtClean="0">
                  <a:solidFill>
                    <a:srgbClr val="F20034"/>
                  </a:solidFill>
                </a:rPr>
                <a:t> of </a:t>
              </a:r>
              <a:r>
                <a:rPr lang="de-DE" sz="2400" dirty="0" err="1" smtClean="0">
                  <a:solidFill>
                    <a:srgbClr val="F20034"/>
                  </a:solidFill>
                </a:rPr>
                <a:t>God</a:t>
              </a:r>
              <a:endParaRPr lang="de-DE" sz="2400" dirty="0">
                <a:solidFill>
                  <a:srgbClr val="F20034"/>
                </a:solidFill>
              </a:endParaRPr>
            </a:p>
          </p:txBody>
        </p:sp>
        <p:pic>
          <p:nvPicPr>
            <p:cNvPr id="15362" name="Picture 2" descr="The Pathan Unar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2708920"/>
              <a:ext cx="1970679" cy="295232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2082450"/>
              <a:ext cx="4632176" cy="3937350"/>
            </a:xfrm>
            <a:prstGeom prst="rect">
              <a:avLst/>
            </a:prstGeom>
          </p:spPr>
        </p:pic>
      </p:gr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9114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87824" y="325"/>
            <a:ext cx="6192688" cy="646331"/>
          </a:xfrm>
          <a:prstGeom prst="rect">
            <a:avLst/>
          </a:prstGeom>
        </p:spPr>
        <p:txBody>
          <a:bodyPr wrap="square">
            <a:spAutoFit/>
          </a:bodyPr>
          <a:lstStyle/>
          <a:p>
            <a:r>
              <a:rPr lang="de-DE" b="1" dirty="0"/>
              <a:t>Abdul Ghaffar Khan</a:t>
            </a:r>
            <a:r>
              <a:rPr lang="de-DE" dirty="0"/>
              <a:t>. </a:t>
            </a:r>
            <a:endParaRPr lang="de-DE" dirty="0" smtClean="0"/>
          </a:p>
          <a:p>
            <a:r>
              <a:rPr lang="de-DE" dirty="0" smtClean="0">
                <a:latin typeface="Arial" charset="0"/>
              </a:rPr>
              <a:t>1890-1988</a:t>
            </a:r>
            <a:endParaRPr lang="de-DE" dirty="0"/>
          </a:p>
        </p:txBody>
      </p:sp>
      <p:pic>
        <p:nvPicPr>
          <p:cNvPr id="247810" name="Picture 2" descr="https://upload.wikimedia.org/wikipedia/commons/thumb/6/6a/Khan_Abdul_Ghaffar_Khan.jpg/220px-Khan_Abdul_Ghaffar_Kh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2987824" cy="330018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203848" y="587438"/>
            <a:ext cx="5421677" cy="523220"/>
          </a:xfrm>
          <a:prstGeom prst="rect">
            <a:avLst/>
          </a:prstGeom>
        </p:spPr>
        <p:txBody>
          <a:bodyPr wrap="none">
            <a:spAutoFit/>
          </a:bodyPr>
          <a:lstStyle/>
          <a:p>
            <a:r>
              <a:rPr lang="de-DE" sz="2800" b="1" dirty="0">
                <a:solidFill>
                  <a:srgbClr val="00B050"/>
                </a:solidFill>
                <a:latin typeface="Arial" charset="0"/>
              </a:rPr>
              <a:t>"Patience </a:t>
            </a:r>
            <a:r>
              <a:rPr lang="de-DE" sz="2800" b="1" dirty="0" err="1">
                <a:solidFill>
                  <a:srgbClr val="00B050"/>
                </a:solidFill>
                <a:latin typeface="Arial" charset="0"/>
              </a:rPr>
              <a:t>and</a:t>
            </a:r>
            <a:r>
              <a:rPr lang="de-DE" sz="2800" b="1" dirty="0">
                <a:solidFill>
                  <a:srgbClr val="00B050"/>
                </a:solidFill>
                <a:latin typeface="Arial" charset="0"/>
              </a:rPr>
              <a:t> </a:t>
            </a:r>
            <a:r>
              <a:rPr lang="de-DE" sz="2800" b="1" dirty="0" err="1">
                <a:solidFill>
                  <a:srgbClr val="00B050"/>
                </a:solidFill>
                <a:latin typeface="Arial" charset="0"/>
              </a:rPr>
              <a:t>righteousness</a:t>
            </a:r>
            <a:r>
              <a:rPr lang="de-DE" sz="2800" b="1" dirty="0">
                <a:solidFill>
                  <a:srgbClr val="00B050"/>
                </a:solidFill>
                <a:latin typeface="Arial" charset="0"/>
              </a:rPr>
              <a:t>!"</a:t>
            </a:r>
            <a:endParaRPr lang="de-DE" sz="2800" b="1" dirty="0">
              <a:solidFill>
                <a:srgbClr val="00B050"/>
              </a:solidFill>
            </a:endParaRPr>
          </a:p>
        </p:txBody>
      </p:sp>
      <p:grpSp>
        <p:nvGrpSpPr>
          <p:cNvPr id="10" name="Gruppieren 9"/>
          <p:cNvGrpSpPr/>
          <p:nvPr/>
        </p:nvGrpSpPr>
        <p:grpSpPr>
          <a:xfrm>
            <a:off x="1763688" y="1052736"/>
            <a:ext cx="7050416" cy="4967064"/>
            <a:chOff x="1763688" y="1052736"/>
            <a:chExt cx="7050416" cy="4967064"/>
          </a:xfrm>
        </p:grpSpPr>
        <p:sp>
          <p:nvSpPr>
            <p:cNvPr id="6" name="Rechteck 5"/>
            <p:cNvSpPr/>
            <p:nvPr/>
          </p:nvSpPr>
          <p:spPr>
            <a:xfrm>
              <a:off x="3203848" y="1052736"/>
              <a:ext cx="5610256" cy="830997"/>
            </a:xfrm>
            <a:prstGeom prst="rect">
              <a:avLst/>
            </a:prstGeom>
          </p:spPr>
          <p:txBody>
            <a:bodyPr wrap="square">
              <a:spAutoFit/>
            </a:bodyPr>
            <a:lstStyle/>
            <a:p>
              <a:r>
                <a:rPr lang="de-DE" sz="2400" dirty="0" smtClean="0"/>
                <a:t>Nonviolent </a:t>
              </a:r>
              <a:r>
                <a:rPr lang="de-DE" sz="2400" dirty="0" err="1" smtClean="0"/>
                <a:t>troop</a:t>
              </a:r>
              <a:endParaRPr lang="de-DE" sz="2400" dirty="0" smtClean="0"/>
            </a:p>
            <a:p>
              <a:r>
                <a:rPr lang="de-DE" sz="2400" dirty="0" smtClean="0"/>
                <a:t>Khudai Kidmatgar   </a:t>
              </a:r>
              <a:r>
                <a:rPr lang="de-DE" sz="2400" dirty="0" err="1" smtClean="0">
                  <a:solidFill>
                    <a:srgbClr val="F20034"/>
                  </a:solidFill>
                </a:rPr>
                <a:t>Servants</a:t>
              </a:r>
              <a:r>
                <a:rPr lang="de-DE" sz="2400" dirty="0" smtClean="0">
                  <a:solidFill>
                    <a:srgbClr val="F20034"/>
                  </a:solidFill>
                </a:rPr>
                <a:t> of </a:t>
              </a:r>
              <a:r>
                <a:rPr lang="de-DE" sz="2400" dirty="0" err="1" smtClean="0">
                  <a:solidFill>
                    <a:srgbClr val="F20034"/>
                  </a:solidFill>
                </a:rPr>
                <a:t>God</a:t>
              </a:r>
              <a:endParaRPr lang="de-DE" sz="2400" dirty="0">
                <a:solidFill>
                  <a:srgbClr val="F20034"/>
                </a:solidFill>
              </a:endParaRPr>
            </a:p>
          </p:txBody>
        </p:sp>
        <p:pic>
          <p:nvPicPr>
            <p:cNvPr id="15362" name="Picture 2" descr="The Pathan Unar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2708920"/>
              <a:ext cx="1970679" cy="295232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2082450"/>
              <a:ext cx="4632176" cy="3937350"/>
            </a:xfrm>
            <a:prstGeom prst="rect">
              <a:avLst/>
            </a:prstGeom>
          </p:spPr>
        </p:pic>
      </p:gr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eck 11"/>
          <p:cNvSpPr/>
          <p:nvPr/>
        </p:nvSpPr>
        <p:spPr>
          <a:xfrm>
            <a:off x="301625" y="5994001"/>
            <a:ext cx="8662863" cy="923330"/>
          </a:xfrm>
          <a:prstGeom prst="rect">
            <a:avLst/>
          </a:prstGeom>
        </p:spPr>
        <p:txBody>
          <a:bodyPr wrap="square">
            <a:spAutoFit/>
          </a:bodyPr>
          <a:lstStyle/>
          <a:p>
            <a:r>
              <a:rPr lang="de-DE" b="1" dirty="0" smtClean="0">
                <a:solidFill>
                  <a:srgbClr val="00B050"/>
                </a:solidFill>
                <a:latin typeface="Arial" charset="0"/>
              </a:rPr>
              <a:t>„</a:t>
            </a:r>
            <a:r>
              <a:rPr lang="en-US" b="1" dirty="0">
                <a:solidFill>
                  <a:srgbClr val="00B050"/>
                </a:solidFill>
                <a:latin typeface="Arial" charset="0"/>
              </a:rPr>
              <a:t>And not equal are the good deed and the bad. Repel [evil] by that [deed] which is better; and thereupon the one whom between you and him is enmity [will become] as though he was a devoted friend</a:t>
            </a:r>
            <a:r>
              <a:rPr lang="en-US" b="1" dirty="0" smtClean="0">
                <a:solidFill>
                  <a:srgbClr val="00B050"/>
                </a:solidFill>
                <a:latin typeface="Arial" charset="0"/>
              </a:rPr>
              <a:t>.</a:t>
            </a:r>
            <a:r>
              <a:rPr lang="de-DE" b="1" dirty="0" smtClean="0">
                <a:solidFill>
                  <a:srgbClr val="00B050"/>
                </a:solidFill>
                <a:latin typeface="Arial" charset="0"/>
              </a:rPr>
              <a:t>“ </a:t>
            </a:r>
            <a:r>
              <a:rPr lang="de-DE" b="1" dirty="0" err="1" smtClean="0">
                <a:latin typeface="Arial" charset="0"/>
              </a:rPr>
              <a:t>Sura</a:t>
            </a:r>
            <a:r>
              <a:rPr lang="de-DE" b="1" dirty="0" smtClean="0">
                <a:latin typeface="Arial" charset="0"/>
              </a:rPr>
              <a:t> </a:t>
            </a:r>
            <a:r>
              <a:rPr lang="de-DE" b="1" dirty="0">
                <a:latin typeface="Arial" charset="0"/>
              </a:rPr>
              <a:t>41, </a:t>
            </a:r>
            <a:r>
              <a:rPr lang="de-DE" b="1" dirty="0" smtClean="0">
                <a:latin typeface="Arial" charset="0"/>
              </a:rPr>
              <a:t>34 (35)</a:t>
            </a:r>
            <a:endParaRPr lang="de-DE" dirty="0"/>
          </a:p>
        </p:txBody>
      </p:sp>
    </p:spTree>
    <p:extLst>
      <p:ext uri="{BB962C8B-B14F-4D97-AF65-F5344CB8AC3E}">
        <p14:creationId xmlns:p14="http://schemas.microsoft.com/office/powerpoint/2010/main" val="40659114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476672"/>
            <a:ext cx="8229600" cy="880534"/>
          </a:xfrm>
        </p:spPr>
        <p:txBody>
          <a:bodyPr>
            <a:normAutofit/>
          </a:bodyPr>
          <a:lstStyle/>
          <a:p>
            <a:r>
              <a:rPr lang="de-DE" sz="3200" b="1" dirty="0" smtClean="0">
                <a:solidFill>
                  <a:srgbClr val="BD2960"/>
                </a:solidFill>
                <a:latin typeface="Calibri" pitchFamily="34" charset="0"/>
              </a:rPr>
              <a:t>Nonviolent Peaceforce: </a:t>
            </a:r>
            <a:r>
              <a:rPr lang="en-US" sz="3200" dirty="0" smtClean="0">
                <a:solidFill>
                  <a:srgbClr val="BD2960"/>
                </a:solidFill>
              </a:rPr>
              <a:t>Mission</a:t>
            </a:r>
            <a:endParaRPr lang="de-DE" sz="3200" b="1" dirty="0">
              <a:solidFill>
                <a:srgbClr val="BD2960"/>
              </a:solidFill>
              <a:latin typeface="Calibri" pitchFamily="34" charset="0"/>
            </a:endParaRPr>
          </a:p>
        </p:txBody>
      </p:sp>
      <p:sp>
        <p:nvSpPr>
          <p:cNvPr id="6" name="Inhaltsplatzhalter 5"/>
          <p:cNvSpPr>
            <a:spLocks noGrp="1"/>
          </p:cNvSpPr>
          <p:nvPr>
            <p:ph idx="1"/>
          </p:nvPr>
        </p:nvSpPr>
        <p:spPr>
          <a:xfrm>
            <a:off x="457200" y="1297226"/>
            <a:ext cx="8229600" cy="3649134"/>
          </a:xfrm>
        </p:spPr>
        <p:txBody>
          <a:bodyPr>
            <a:normAutofit/>
          </a:bodyPr>
          <a:lstStyle/>
          <a:p>
            <a:pPr marL="93663" indent="0" algn="ctr">
              <a:buNone/>
            </a:pPr>
            <a:r>
              <a:rPr lang="en-US" i="1" dirty="0" smtClean="0"/>
              <a:t>Protect </a:t>
            </a:r>
            <a:r>
              <a:rPr lang="en-US" i="1" dirty="0"/>
              <a:t>civilians in </a:t>
            </a:r>
            <a:r>
              <a:rPr lang="en-US" i="1" dirty="0" smtClean="0"/>
              <a:t>situations of violent conflict by means of satyagraha</a:t>
            </a:r>
            <a:r>
              <a:rPr lang="en-US" i="1" dirty="0"/>
              <a:t>. </a:t>
            </a:r>
          </a:p>
          <a:p>
            <a:pPr marL="93663" indent="0" algn="ctr">
              <a:buNone/>
            </a:pPr>
            <a:r>
              <a:rPr lang="en-US" i="1" dirty="0" smtClean="0"/>
              <a:t>Working </a:t>
            </a:r>
            <a:r>
              <a:rPr lang="en-US" i="1" dirty="0"/>
              <a:t>for peace alongside local communities. </a:t>
            </a:r>
            <a:endParaRPr lang="en-US" i="1" dirty="0" smtClean="0"/>
          </a:p>
          <a:p>
            <a:pPr marL="93663" indent="0" algn="ctr">
              <a:buNone/>
            </a:pPr>
            <a:r>
              <a:rPr lang="en-US" i="1" dirty="0" smtClean="0"/>
              <a:t>Working to spread the model of </a:t>
            </a:r>
            <a:r>
              <a:rPr lang="en-US" i="1" dirty="0"/>
              <a:t>deployment </a:t>
            </a:r>
            <a:r>
              <a:rPr lang="en-US" i="1" dirty="0" smtClean="0"/>
              <a:t>as a means of defending the </a:t>
            </a:r>
            <a:r>
              <a:rPr lang="en-US" i="1" dirty="0"/>
              <a:t>life and dignity of </a:t>
            </a:r>
            <a:r>
              <a:rPr lang="en-US" i="1" dirty="0" smtClean="0"/>
              <a:t>people in regions of conflict.</a:t>
            </a:r>
            <a:endParaRPr lang="en-US" b="1" dirty="0" smtClean="0"/>
          </a:p>
        </p:txBody>
      </p:sp>
      <p:pic>
        <p:nvPicPr>
          <p:cNvPr id="8" name="Grafik 7" descr="IMG_6200.JPG"/>
          <p:cNvPicPr>
            <a:picLocks noChangeAspect="1"/>
          </p:cNvPicPr>
          <p:nvPr/>
        </p:nvPicPr>
        <p:blipFill>
          <a:blip r:embed="rId3"/>
          <a:stretch>
            <a:fillRect/>
          </a:stretch>
        </p:blipFill>
        <p:spPr>
          <a:xfrm>
            <a:off x="-36512" y="4656668"/>
            <a:ext cx="2935109" cy="2201332"/>
          </a:xfrm>
          <a:prstGeom prst="rect">
            <a:avLst/>
          </a:prstGeom>
        </p:spPr>
      </p:pic>
      <p:pic>
        <p:nvPicPr>
          <p:cNvPr id="9" name="Grafik 8" descr="Patrol in Abubu Returnees Camp_Rumbek Centre.jpg"/>
          <p:cNvPicPr>
            <a:picLocks noChangeAspect="1"/>
          </p:cNvPicPr>
          <p:nvPr/>
        </p:nvPicPr>
        <p:blipFill>
          <a:blip r:embed="rId4"/>
          <a:stretch>
            <a:fillRect/>
          </a:stretch>
        </p:blipFill>
        <p:spPr>
          <a:xfrm>
            <a:off x="6175491" y="4573984"/>
            <a:ext cx="3077029" cy="2311400"/>
          </a:xfrm>
          <a:prstGeom prst="rect">
            <a:avLst/>
          </a:prstGeom>
        </p:spPr>
      </p:pic>
      <p:pic>
        <p:nvPicPr>
          <p:cNvPr id="10" name="Grafik 9"/>
          <p:cNvPicPr/>
          <p:nvPr/>
        </p:nvPicPr>
        <p:blipFill>
          <a:blip r:embed="rId5" cstate="print"/>
          <a:stretch>
            <a:fillRect/>
          </a:stretch>
        </p:blipFill>
        <p:spPr>
          <a:xfrm>
            <a:off x="119503" y="116632"/>
            <a:ext cx="1615744" cy="792096"/>
          </a:xfrm>
          <a:prstGeom prst="rect">
            <a:avLst/>
          </a:prstGeom>
          <a:ln>
            <a:noFill/>
          </a:ln>
        </p:spPr>
      </p:pic>
    </p:spTree>
    <p:extLst>
      <p:ext uri="{BB962C8B-B14F-4D97-AF65-F5344CB8AC3E}">
        <p14:creationId xmlns:p14="http://schemas.microsoft.com/office/powerpoint/2010/main" val="596523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descr="NPP_ew_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 y="476672"/>
            <a:ext cx="9147087" cy="6860316"/>
          </a:xfrm>
          <a:prstGeom prst="rect">
            <a:avLst/>
          </a:prstGeom>
        </p:spPr>
      </p:pic>
      <p:sp>
        <p:nvSpPr>
          <p:cNvPr id="12" name="Rechteck 11"/>
          <p:cNvSpPr/>
          <p:nvPr/>
        </p:nvSpPr>
        <p:spPr>
          <a:xfrm>
            <a:off x="-29028" y="-1132092"/>
            <a:ext cx="9463314" cy="16110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p:nvPr/>
        </p:nvPicPr>
        <p:blipFill>
          <a:blip r:embed="rId4" cstate="print"/>
          <a:stretch>
            <a:fillRect/>
          </a:stretch>
        </p:blipFill>
        <p:spPr>
          <a:xfrm>
            <a:off x="-11121" y="-211516"/>
            <a:ext cx="1615744" cy="792096"/>
          </a:xfrm>
          <a:prstGeom prst="rect">
            <a:avLst/>
          </a:prstGeom>
          <a:ln>
            <a:noFill/>
          </a:ln>
        </p:spPr>
      </p:pic>
    </p:spTree>
    <p:extLst>
      <p:ext uri="{BB962C8B-B14F-4D97-AF65-F5344CB8AC3E}">
        <p14:creationId xmlns:p14="http://schemas.microsoft.com/office/powerpoint/2010/main" val="3440868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1" descr="Bentiu South Gate 848.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2500" r="12500"/>
          <a:stretch>
            <a:fillRect/>
          </a:stretch>
        </p:blipFill>
        <p:spPr bwMode="auto">
          <a:xfrm>
            <a:off x="-35802" y="0"/>
            <a:ext cx="9504346" cy="712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p:nvPr/>
        </p:nvPicPr>
        <p:blipFill>
          <a:blip r:embed="rId5" cstate="print"/>
          <a:stretch>
            <a:fillRect/>
          </a:stretch>
        </p:blipFill>
        <p:spPr>
          <a:xfrm>
            <a:off x="221103" y="252932"/>
            <a:ext cx="1615744" cy="792096"/>
          </a:xfrm>
          <a:prstGeom prst="rect">
            <a:avLst/>
          </a:prstGeom>
          <a:ln>
            <a:noFill/>
          </a:ln>
        </p:spPr>
      </p:pic>
      <p:pic>
        <p:nvPicPr>
          <p:cNvPr id="12" name="Grafik 11" descr="P1000344.JPG"/>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15631" t="25300" r="23137"/>
          <a:stretch/>
        </p:blipFill>
        <p:spPr>
          <a:xfrm>
            <a:off x="6371770" y="4641697"/>
            <a:ext cx="3096773" cy="2574357"/>
          </a:xfrm>
          <a:prstGeom prst="rect">
            <a:avLst/>
          </a:prstGeom>
        </p:spPr>
      </p:pic>
      <p:pic>
        <p:nvPicPr>
          <p:cNvPr id="5" name="Grafik 4" descr="P1000812.JPG"/>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951150" y="5131009"/>
            <a:ext cx="3550668" cy="1997251"/>
          </a:xfrm>
          <a:prstGeom prst="rect">
            <a:avLst/>
          </a:prstGeom>
        </p:spPr>
      </p:pic>
    </p:spTree>
    <p:extLst>
      <p:ext uri="{BB962C8B-B14F-4D97-AF65-F5344CB8AC3E}">
        <p14:creationId xmlns:p14="http://schemas.microsoft.com/office/powerpoint/2010/main" val="3440868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a:spcBef>
                <a:spcPts val="800"/>
              </a:spcBef>
              <a:buAutoNum type="arabicPeriod"/>
            </a:pPr>
            <a:r>
              <a:rPr lang="en-US" sz="2400" b="1" dirty="0" smtClean="0">
                <a:solidFill>
                  <a:srgbClr val="014AED"/>
                </a:solidFill>
              </a:rPr>
              <a:t>Satyagraha: a turning point in </a:t>
            </a:r>
            <a:r>
              <a:rPr lang="en-US" sz="2400" b="1" dirty="0">
                <a:solidFill>
                  <a:srgbClr val="014AED"/>
                </a:solidFill>
              </a:rPr>
              <a:t>human </a:t>
            </a:r>
            <a:r>
              <a:rPr lang="en-US" sz="2400" b="1" dirty="0" smtClean="0">
                <a:solidFill>
                  <a:srgbClr val="014AED"/>
                </a:solidFill>
              </a:rPr>
              <a:t>history</a:t>
            </a:r>
          </a:p>
          <a:p>
            <a:pPr marL="533400" indent="-533400">
              <a:spcBef>
                <a:spcPts val="800"/>
              </a:spcBef>
              <a:buAutoNum type="arabicPeriod"/>
            </a:pPr>
            <a:r>
              <a:rPr lang="en-US" sz="2400" b="1" dirty="0" smtClean="0">
                <a:solidFill>
                  <a:srgbClr val="014AED"/>
                </a:solidFill>
              </a:rPr>
              <a:t>Satyagraha </a:t>
            </a:r>
            <a:r>
              <a:rPr lang="en-US" sz="2400" b="1" dirty="0">
                <a:solidFill>
                  <a:srgbClr val="014AED"/>
                </a:solidFill>
              </a:rPr>
              <a:t>since the beginning of the 21st </a:t>
            </a:r>
            <a:r>
              <a:rPr lang="en-US" sz="2400" b="1" dirty="0" smtClean="0">
                <a:solidFill>
                  <a:srgbClr val="014AED"/>
                </a:solidFill>
              </a:rPr>
              <a:t>century</a:t>
            </a:r>
          </a:p>
          <a:p>
            <a:pPr marL="933450" lvl="1" indent="-533400">
              <a:spcBef>
                <a:spcPts val="400"/>
              </a:spcBef>
              <a:buAutoNum type="arabicPeriod"/>
            </a:pPr>
            <a:r>
              <a:rPr lang="en-US" sz="2000" b="1" dirty="0">
                <a:solidFill>
                  <a:srgbClr val="014AED"/>
                </a:solidFill>
              </a:rPr>
              <a:t>15.2.2003</a:t>
            </a:r>
            <a:r>
              <a:rPr lang="en-US" sz="2000" b="1" dirty="0" smtClean="0">
                <a:solidFill>
                  <a:srgbClr val="014AED"/>
                </a:solidFill>
              </a:rPr>
              <a:t>: biggest </a:t>
            </a:r>
            <a:r>
              <a:rPr lang="en-US" sz="2000" b="1" dirty="0">
                <a:solidFill>
                  <a:srgbClr val="014AED"/>
                </a:solidFill>
              </a:rPr>
              <a:t>protest event in human history</a:t>
            </a:r>
            <a:endParaRPr lang="en-US" sz="2000" b="1" dirty="0" smtClean="0">
              <a:solidFill>
                <a:srgbClr val="014AED"/>
              </a:solidFill>
            </a:endParaRPr>
          </a:p>
          <a:p>
            <a:pPr marL="933450" lvl="1" indent="-533400">
              <a:spcBef>
                <a:spcPts val="400"/>
              </a:spcBef>
              <a:buAutoNum type="arabicPeriod"/>
            </a:pPr>
            <a:r>
              <a:rPr lang="en-US" sz="2000" b="1" dirty="0" smtClean="0">
                <a:solidFill>
                  <a:srgbClr val="014AED"/>
                </a:solidFill>
              </a:rPr>
              <a:t>“Antiglobalization movement“ / Social Forums</a:t>
            </a:r>
          </a:p>
          <a:p>
            <a:pPr marL="933450" lvl="1" indent="-533400">
              <a:spcBef>
                <a:spcPts val="400"/>
              </a:spcBef>
              <a:buAutoNum type="arabicPeriod"/>
            </a:pPr>
            <a:r>
              <a:rPr lang="en-US" sz="2000" b="1" dirty="0" smtClean="0">
                <a:solidFill>
                  <a:srgbClr val="014AED"/>
                </a:solidFill>
              </a:rPr>
              <a:t>Nonviolent Peaceforce</a:t>
            </a:r>
          </a:p>
          <a:p>
            <a:pPr marL="933450" lvl="1" indent="-533400">
              <a:spcBef>
                <a:spcPts val="400"/>
              </a:spcBef>
              <a:buAutoNum type="arabicPeriod"/>
            </a:pPr>
            <a:r>
              <a:rPr lang="en-US" sz="2000" b="1" dirty="0" smtClean="0">
                <a:solidFill>
                  <a:srgbClr val="014AED"/>
                </a:solidFill>
              </a:rPr>
              <a:t>Otpor in Serbia and Arab spring </a:t>
            </a:r>
          </a:p>
          <a:p>
            <a:pPr marL="533400" indent="-533400">
              <a:spcBef>
                <a:spcPts val="800"/>
              </a:spcBef>
              <a:buAutoNum type="arabicPeriod"/>
            </a:pPr>
            <a:r>
              <a:rPr lang="en-US" sz="2400" b="1" dirty="0">
                <a:solidFill>
                  <a:srgbClr val="014AED"/>
                </a:solidFill>
              </a:rPr>
              <a:t>3 </a:t>
            </a:r>
            <a:r>
              <a:rPr lang="en-US" sz="2400" b="1" dirty="0" smtClean="0">
                <a:solidFill>
                  <a:srgbClr val="014AED"/>
                </a:solidFill>
              </a:rPr>
              <a:t>main </a:t>
            </a:r>
            <a:r>
              <a:rPr lang="en-US" sz="2400" b="1" dirty="0">
                <a:solidFill>
                  <a:srgbClr val="014AED"/>
                </a:solidFill>
              </a:rPr>
              <a:t>dynamic aspects </a:t>
            </a:r>
            <a:r>
              <a:rPr lang="en-US" sz="2400" b="1" dirty="0" smtClean="0">
                <a:solidFill>
                  <a:srgbClr val="014AED"/>
                </a:solidFill>
              </a:rPr>
              <a:t>of </a:t>
            </a:r>
            <a:r>
              <a:rPr lang="en-US" sz="2400" b="1" dirty="0">
                <a:solidFill>
                  <a:srgbClr val="014AED"/>
                </a:solidFill>
              </a:rPr>
              <a:t>the satyagraha </a:t>
            </a:r>
            <a:r>
              <a:rPr lang="en-US" sz="2400" b="1" dirty="0" smtClean="0">
                <a:solidFill>
                  <a:srgbClr val="014AED"/>
                </a:solidFill>
              </a:rPr>
              <a:t>approach</a:t>
            </a:r>
          </a:p>
          <a:p>
            <a:pPr marL="533400" indent="-533400">
              <a:spcBef>
                <a:spcPts val="800"/>
              </a:spcBef>
              <a:buAutoNum type="arabicPeriod"/>
            </a:pPr>
            <a:r>
              <a:rPr lang="en-US" sz="2400" b="1" dirty="0">
                <a:solidFill>
                  <a:srgbClr val="014AED"/>
                </a:solidFill>
              </a:rPr>
              <a:t>Rules of satyagraha (in a general sense)</a:t>
            </a:r>
            <a:endParaRPr lang="en-US" sz="2400" b="1" dirty="0" smtClean="0">
              <a:solidFill>
                <a:srgbClr val="014AED"/>
              </a:solidFill>
            </a:endParaRPr>
          </a:p>
          <a:p>
            <a:pPr marL="533400" indent="-533400">
              <a:spcBef>
                <a:spcPts val="800"/>
              </a:spcBef>
              <a:buAutoNum type="arabicPeriod"/>
            </a:pPr>
            <a:endParaRPr lang="en-US" sz="24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0" indent="0">
              <a:spcBef>
                <a:spcPts val="400"/>
              </a:spcBef>
              <a:buNone/>
            </a:pPr>
            <a:endParaRPr lang="en-US" sz="2400" b="1" dirty="0" smtClean="0">
              <a:solidFill>
                <a:srgbClr val="0E0074"/>
              </a:solidFill>
            </a:endParaRPr>
          </a:p>
        </p:txBody>
      </p:sp>
    </p:spTree>
    <p:extLst>
      <p:ext uri="{BB962C8B-B14F-4D97-AF65-F5344CB8AC3E}">
        <p14:creationId xmlns:p14="http://schemas.microsoft.com/office/powerpoint/2010/main" val="912750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DSC_3339.JPG"/>
          <p:cNvPicPr>
            <a:picLocks noChangeAspect="1"/>
          </p:cNvPicPr>
          <p:nvPr/>
        </p:nvPicPr>
        <p:blipFill>
          <a:blip r:embed="rId3"/>
          <a:stretch>
            <a:fillRect/>
          </a:stretch>
        </p:blipFill>
        <p:spPr>
          <a:xfrm>
            <a:off x="-18680" y="1611091"/>
            <a:ext cx="9337392" cy="5252282"/>
          </a:xfrm>
          <a:prstGeom prst="rect">
            <a:avLst/>
          </a:prstGeom>
        </p:spPr>
      </p:pic>
      <p:sp>
        <p:nvSpPr>
          <p:cNvPr id="4" name="Rechteck 3"/>
          <p:cNvSpPr/>
          <p:nvPr/>
        </p:nvSpPr>
        <p:spPr>
          <a:xfrm>
            <a:off x="-81641" y="-1"/>
            <a:ext cx="9463314" cy="16110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p:nvPr/>
        </p:nvPicPr>
        <p:blipFill>
          <a:blip r:embed="rId4" cstate="print"/>
          <a:stretch>
            <a:fillRect/>
          </a:stretch>
        </p:blipFill>
        <p:spPr>
          <a:xfrm>
            <a:off x="-14514" y="979713"/>
            <a:ext cx="1615744" cy="792096"/>
          </a:xfrm>
          <a:prstGeom prst="rect">
            <a:avLst/>
          </a:prstGeom>
          <a:ln>
            <a:noFill/>
          </a:ln>
        </p:spPr>
      </p:pic>
      <p:sp>
        <p:nvSpPr>
          <p:cNvPr id="6" name="Textfeld 5"/>
          <p:cNvSpPr txBox="1"/>
          <p:nvPr/>
        </p:nvSpPr>
        <p:spPr>
          <a:xfrm>
            <a:off x="2435982" y="805545"/>
            <a:ext cx="4372672" cy="461665"/>
          </a:xfrm>
          <a:prstGeom prst="rect">
            <a:avLst/>
          </a:prstGeom>
          <a:noFill/>
        </p:spPr>
        <p:txBody>
          <a:bodyPr wrap="none" rtlCol="0">
            <a:spAutoFit/>
          </a:bodyPr>
          <a:lstStyle/>
          <a:p>
            <a:pPr marL="107950" indent="-107950">
              <a:buFont typeface="Wingdings" pitchFamily="2" charset="2"/>
              <a:buChar char="Ø"/>
            </a:pPr>
            <a:r>
              <a:rPr lang="de-DE" dirty="0" smtClean="0">
                <a:latin typeface="Calibri" pitchFamily="34" charset="0"/>
              </a:rPr>
              <a:t>  </a:t>
            </a:r>
            <a:r>
              <a:rPr lang="de-DE" sz="2400" b="1" dirty="0" smtClean="0">
                <a:solidFill>
                  <a:srgbClr val="C9E7E9"/>
                </a:solidFill>
                <a:latin typeface="Calibri" pitchFamily="34" charset="0"/>
                <a:cs typeface="Helvetica Light"/>
              </a:rPr>
              <a:t>Training for </a:t>
            </a:r>
            <a:r>
              <a:rPr lang="de-DE" sz="2400" b="1" dirty="0" err="1" smtClean="0">
                <a:solidFill>
                  <a:srgbClr val="C9E7E9"/>
                </a:solidFill>
                <a:latin typeface="Calibri" pitchFamily="34" charset="0"/>
                <a:cs typeface="Helvetica Light"/>
              </a:rPr>
              <a:t>local</a:t>
            </a:r>
            <a:r>
              <a:rPr lang="de-DE" sz="2400" b="1" dirty="0" smtClean="0">
                <a:solidFill>
                  <a:srgbClr val="C9E7E9"/>
                </a:solidFill>
                <a:latin typeface="Calibri" pitchFamily="34" charset="0"/>
                <a:cs typeface="Helvetica Light"/>
              </a:rPr>
              <a:t> </a:t>
            </a:r>
            <a:r>
              <a:rPr lang="de-DE" sz="2400" b="1" dirty="0" err="1" smtClean="0">
                <a:solidFill>
                  <a:srgbClr val="C9E7E9"/>
                </a:solidFill>
                <a:latin typeface="Calibri" pitchFamily="34" charset="0"/>
                <a:cs typeface="Helvetica Light"/>
              </a:rPr>
              <a:t>organisations</a:t>
            </a:r>
            <a:endParaRPr lang="de-DE" sz="2400" b="1" dirty="0" smtClean="0">
              <a:solidFill>
                <a:srgbClr val="C9E7E9"/>
              </a:solidFill>
              <a:latin typeface="Calibri" pitchFamily="34" charset="0"/>
              <a:cs typeface="Helvetica Light"/>
            </a:endParaRPr>
          </a:p>
        </p:txBody>
      </p:sp>
    </p:spTree>
    <p:extLst>
      <p:ext uri="{BB962C8B-B14F-4D97-AF65-F5344CB8AC3E}">
        <p14:creationId xmlns:p14="http://schemas.microsoft.com/office/powerpoint/2010/main" val="34408688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29028" y="-1132092"/>
            <a:ext cx="9463314" cy="79900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3"/>
          <p:cNvPicPr>
            <a:picLocks noChangeAspect="1" noChangeArrowheads="1"/>
          </p:cNvPicPr>
          <p:nvPr/>
        </p:nvPicPr>
        <p:blipFill>
          <a:blip r:embed="rId3"/>
          <a:srcRect/>
          <a:stretch>
            <a:fillRect/>
          </a:stretch>
        </p:blipFill>
        <p:spPr bwMode="auto">
          <a:xfrm>
            <a:off x="-321798" y="-28997"/>
            <a:ext cx="6927249" cy="3869645"/>
          </a:xfrm>
          <a:prstGeom prst="rect">
            <a:avLst/>
          </a:prstGeom>
          <a:noFill/>
          <a:ln w="9525">
            <a:noFill/>
            <a:miter lim="800000"/>
            <a:headEnd/>
            <a:tailEnd/>
          </a:ln>
        </p:spPr>
      </p:pic>
      <p:pic>
        <p:nvPicPr>
          <p:cNvPr id="12" name="Picture 2"/>
          <p:cNvPicPr>
            <a:picLocks noChangeAspect="1" noChangeArrowheads="1"/>
          </p:cNvPicPr>
          <p:nvPr/>
        </p:nvPicPr>
        <p:blipFill>
          <a:blip r:embed="rId4"/>
          <a:srcRect/>
          <a:stretch>
            <a:fillRect/>
          </a:stretch>
        </p:blipFill>
        <p:spPr bwMode="auto">
          <a:xfrm>
            <a:off x="3526970" y="3132733"/>
            <a:ext cx="5512735" cy="3675156"/>
          </a:xfrm>
          <a:prstGeom prst="rect">
            <a:avLst/>
          </a:prstGeom>
          <a:noFill/>
          <a:ln w="9525">
            <a:noFill/>
            <a:miter lim="800000"/>
            <a:headEnd/>
            <a:tailEnd/>
          </a:ln>
        </p:spPr>
      </p:pic>
    </p:spTree>
    <p:extLst>
      <p:ext uri="{BB962C8B-B14F-4D97-AF65-F5344CB8AC3E}">
        <p14:creationId xmlns:p14="http://schemas.microsoft.com/office/powerpoint/2010/main" val="4185735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99144" y="476672"/>
            <a:ext cx="8229600" cy="880534"/>
          </a:xfrm>
        </p:spPr>
        <p:txBody>
          <a:bodyPr>
            <a:normAutofit/>
          </a:bodyPr>
          <a:lstStyle/>
          <a:p>
            <a:r>
              <a:rPr lang="en-US" sz="3200" b="1" dirty="0">
                <a:solidFill>
                  <a:srgbClr val="BD2960"/>
                </a:solidFill>
                <a:latin typeface="Calibri" pitchFamily="34" charset="0"/>
              </a:rPr>
              <a:t>How does civil peacekeeping work</a:t>
            </a:r>
            <a:r>
              <a:rPr lang="en-US" sz="3200" b="1" dirty="0" smtClean="0">
                <a:solidFill>
                  <a:srgbClr val="BD2960"/>
                </a:solidFill>
                <a:latin typeface="Calibri" pitchFamily="34" charset="0"/>
              </a:rPr>
              <a:t>?</a:t>
            </a:r>
            <a:endParaRPr lang="de-DE" sz="3200" b="1" dirty="0">
              <a:solidFill>
                <a:srgbClr val="BD2960"/>
              </a:solidFill>
              <a:latin typeface="Calibri" pitchFamily="34" charset="0"/>
            </a:endParaRPr>
          </a:p>
        </p:txBody>
      </p:sp>
      <p:sp>
        <p:nvSpPr>
          <p:cNvPr id="6" name="Inhaltsplatzhalter 5"/>
          <p:cNvSpPr>
            <a:spLocks noGrp="1"/>
          </p:cNvSpPr>
          <p:nvPr>
            <p:ph idx="1"/>
          </p:nvPr>
        </p:nvSpPr>
        <p:spPr>
          <a:xfrm>
            <a:off x="457200" y="1297226"/>
            <a:ext cx="8229600" cy="3649134"/>
          </a:xfrm>
        </p:spPr>
        <p:txBody>
          <a:bodyPr>
            <a:normAutofit/>
          </a:bodyPr>
          <a:lstStyle/>
          <a:p>
            <a:pPr marL="608013" indent="-514350" algn="ctr">
              <a:buFont typeface="+mj-lt"/>
              <a:buAutoNum type="arabicPeriod"/>
            </a:pPr>
            <a:r>
              <a:rPr lang="en-US" sz="3000" i="1" dirty="0" smtClean="0"/>
              <a:t>Trained </a:t>
            </a:r>
            <a:r>
              <a:rPr lang="en-US" sz="3000" i="1" dirty="0"/>
              <a:t>unarmed civil peacekeepers, national and international, protect people</a:t>
            </a:r>
            <a:r>
              <a:rPr lang="en-US" sz="3000" i="1" dirty="0" smtClean="0"/>
              <a:t>.</a:t>
            </a:r>
          </a:p>
          <a:p>
            <a:pPr marL="608013" indent="-514350" algn="ctr">
              <a:buFont typeface="+mj-lt"/>
              <a:buAutoNum type="arabicPeriod"/>
            </a:pPr>
            <a:r>
              <a:rPr lang="en-US" sz="3000" i="1" dirty="0" smtClean="0"/>
              <a:t>Capacity </a:t>
            </a:r>
            <a:r>
              <a:rPr lang="en-US" sz="3000" i="1" dirty="0"/>
              <a:t>building of local civil society </a:t>
            </a:r>
            <a:r>
              <a:rPr lang="en-US" sz="3000" i="1" dirty="0" err="1"/>
              <a:t>organisations</a:t>
            </a:r>
            <a:r>
              <a:rPr lang="en-US" sz="3000" i="1" dirty="0"/>
              <a:t> and municipalities</a:t>
            </a:r>
            <a:r>
              <a:rPr lang="en-US" sz="3000" i="1" dirty="0" smtClean="0"/>
              <a:t>.</a:t>
            </a:r>
          </a:p>
          <a:p>
            <a:pPr marL="608013" indent="-514350" algn="ctr">
              <a:buFont typeface="+mj-lt"/>
              <a:buAutoNum type="arabicPeriod"/>
            </a:pPr>
            <a:r>
              <a:rPr lang="en-US" sz="3000" i="1" dirty="0" smtClean="0"/>
              <a:t>Promotion </a:t>
            </a:r>
            <a:r>
              <a:rPr lang="en-US" sz="3000" i="1" dirty="0"/>
              <a:t>of existing capacities of local peace or security structures</a:t>
            </a:r>
            <a:r>
              <a:rPr lang="en-US" sz="3000" i="1" dirty="0" smtClean="0"/>
              <a:t>.</a:t>
            </a:r>
            <a:endParaRPr lang="en-US" sz="3000" i="1" dirty="0"/>
          </a:p>
        </p:txBody>
      </p:sp>
      <p:pic>
        <p:nvPicPr>
          <p:cNvPr id="8" name="Grafik 7" descr="IMG_6200.JPG"/>
          <p:cNvPicPr>
            <a:picLocks noChangeAspect="1"/>
          </p:cNvPicPr>
          <p:nvPr/>
        </p:nvPicPr>
        <p:blipFill>
          <a:blip r:embed="rId3"/>
          <a:stretch>
            <a:fillRect/>
          </a:stretch>
        </p:blipFill>
        <p:spPr>
          <a:xfrm>
            <a:off x="-36512" y="4656668"/>
            <a:ext cx="2935109" cy="2201332"/>
          </a:xfrm>
          <a:prstGeom prst="rect">
            <a:avLst/>
          </a:prstGeom>
        </p:spPr>
      </p:pic>
      <p:pic>
        <p:nvPicPr>
          <p:cNvPr id="9" name="Grafik 8" descr="Patrol in Abubu Returnees Camp_Rumbek Centre.jpg"/>
          <p:cNvPicPr>
            <a:picLocks noChangeAspect="1"/>
          </p:cNvPicPr>
          <p:nvPr/>
        </p:nvPicPr>
        <p:blipFill>
          <a:blip r:embed="rId4"/>
          <a:stretch>
            <a:fillRect/>
          </a:stretch>
        </p:blipFill>
        <p:spPr>
          <a:xfrm>
            <a:off x="6175491" y="4573984"/>
            <a:ext cx="3077029" cy="2311400"/>
          </a:xfrm>
          <a:prstGeom prst="rect">
            <a:avLst/>
          </a:prstGeom>
        </p:spPr>
      </p:pic>
      <p:pic>
        <p:nvPicPr>
          <p:cNvPr id="10" name="Grafik 9"/>
          <p:cNvPicPr/>
          <p:nvPr/>
        </p:nvPicPr>
        <p:blipFill>
          <a:blip r:embed="rId5" cstate="print"/>
          <a:stretch>
            <a:fillRect/>
          </a:stretch>
        </p:blipFill>
        <p:spPr>
          <a:xfrm>
            <a:off x="7492760" y="116632"/>
            <a:ext cx="1615744" cy="792096"/>
          </a:xfrm>
          <a:prstGeom prst="rect">
            <a:avLst/>
          </a:prstGeom>
          <a:ln>
            <a:noFill/>
          </a:ln>
        </p:spPr>
      </p:pic>
    </p:spTree>
    <p:extLst>
      <p:ext uri="{BB962C8B-B14F-4D97-AF65-F5344CB8AC3E}">
        <p14:creationId xmlns:p14="http://schemas.microsoft.com/office/powerpoint/2010/main" val="14278017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75656" y="1642752"/>
            <a:ext cx="7488832" cy="646331"/>
          </a:xfrm>
          <a:prstGeom prst="rect">
            <a:avLst/>
          </a:prstGeom>
          <a:noFill/>
        </p:spPr>
        <p:txBody>
          <a:bodyPr wrap="square" rtlCol="0">
            <a:spAutoFit/>
          </a:bodyPr>
          <a:lstStyle/>
          <a:p>
            <a:r>
              <a:rPr lang="de-DE" altLang="de-DE" b="1" dirty="0" smtClean="0">
                <a:solidFill>
                  <a:srgbClr val="008000"/>
                </a:solidFill>
              </a:rPr>
              <a:t>Peace Brigades International</a:t>
            </a:r>
            <a:r>
              <a:rPr lang="de-DE" altLang="de-DE" dirty="0" smtClean="0">
                <a:solidFill>
                  <a:srgbClr val="008000"/>
                </a:solidFill>
              </a:rPr>
              <a:t>: </a:t>
            </a:r>
            <a:r>
              <a:rPr lang="de-DE" altLang="de-DE" dirty="0" err="1" smtClean="0">
                <a:solidFill>
                  <a:srgbClr val="008000"/>
                </a:solidFill>
              </a:rPr>
              <a:t>Accompagning</a:t>
            </a:r>
            <a:r>
              <a:rPr lang="de-DE" altLang="de-DE" dirty="0" smtClean="0">
                <a:solidFill>
                  <a:srgbClr val="008000"/>
                </a:solidFill>
              </a:rPr>
              <a:t> </a:t>
            </a:r>
            <a:r>
              <a:rPr lang="de-DE" altLang="de-DE" dirty="0" err="1" smtClean="0">
                <a:solidFill>
                  <a:srgbClr val="008000"/>
                </a:solidFill>
              </a:rPr>
              <a:t>people</a:t>
            </a:r>
            <a:r>
              <a:rPr lang="de-DE" altLang="de-DE" dirty="0" smtClean="0">
                <a:solidFill>
                  <a:srgbClr val="008000"/>
                </a:solidFill>
              </a:rPr>
              <a:t>, </a:t>
            </a:r>
            <a:r>
              <a:rPr lang="de-DE" altLang="de-DE" dirty="0" err="1" smtClean="0">
                <a:solidFill>
                  <a:srgbClr val="008000"/>
                </a:solidFill>
              </a:rPr>
              <a:t>who</a:t>
            </a:r>
            <a:r>
              <a:rPr lang="de-DE" altLang="de-DE" dirty="0" smtClean="0">
                <a:solidFill>
                  <a:srgbClr val="008000"/>
                </a:solidFill>
              </a:rPr>
              <a:t> </a:t>
            </a:r>
            <a:r>
              <a:rPr lang="de-DE" altLang="de-DE" dirty="0" err="1" smtClean="0">
                <a:solidFill>
                  <a:srgbClr val="008000"/>
                </a:solidFill>
              </a:rPr>
              <a:t>are</a:t>
            </a:r>
            <a:r>
              <a:rPr lang="de-DE" altLang="de-DE" dirty="0" smtClean="0">
                <a:solidFill>
                  <a:srgbClr val="008000"/>
                </a:solidFill>
              </a:rPr>
              <a:t> in </a:t>
            </a:r>
            <a:r>
              <a:rPr lang="de-DE" altLang="de-DE" dirty="0" err="1" smtClean="0">
                <a:solidFill>
                  <a:srgbClr val="008000"/>
                </a:solidFill>
              </a:rPr>
              <a:t>danger</a:t>
            </a:r>
            <a:r>
              <a:rPr lang="de-DE" altLang="de-DE" dirty="0" smtClean="0">
                <a:solidFill>
                  <a:srgbClr val="008000"/>
                </a:solidFill>
              </a:rPr>
              <a:t> </a:t>
            </a:r>
            <a:r>
              <a:rPr lang="de-DE" altLang="de-DE" dirty="0" err="1" smtClean="0">
                <a:solidFill>
                  <a:srgbClr val="008000"/>
                </a:solidFill>
              </a:rPr>
              <a:t>because</a:t>
            </a:r>
            <a:r>
              <a:rPr lang="de-DE" altLang="de-DE" dirty="0" smtClean="0">
                <a:solidFill>
                  <a:srgbClr val="008000"/>
                </a:solidFill>
              </a:rPr>
              <a:t> </a:t>
            </a:r>
            <a:r>
              <a:rPr lang="de-DE" altLang="de-DE" dirty="0" err="1" smtClean="0">
                <a:solidFill>
                  <a:srgbClr val="008000"/>
                </a:solidFill>
              </a:rPr>
              <a:t>they</a:t>
            </a:r>
            <a:r>
              <a:rPr lang="de-DE" altLang="de-DE" dirty="0" smtClean="0">
                <a:solidFill>
                  <a:srgbClr val="008000"/>
                </a:solidFill>
              </a:rPr>
              <a:t> </a:t>
            </a:r>
            <a:r>
              <a:rPr lang="de-DE" altLang="de-DE" dirty="0" err="1" smtClean="0">
                <a:solidFill>
                  <a:srgbClr val="008000"/>
                </a:solidFill>
              </a:rPr>
              <a:t>engage</a:t>
            </a:r>
            <a:r>
              <a:rPr lang="de-DE" altLang="de-DE" dirty="0" smtClean="0">
                <a:solidFill>
                  <a:srgbClr val="008000"/>
                </a:solidFill>
              </a:rPr>
              <a:t> for human </a:t>
            </a:r>
            <a:r>
              <a:rPr lang="de-DE" altLang="de-DE" dirty="0" err="1" smtClean="0">
                <a:solidFill>
                  <a:srgbClr val="008000"/>
                </a:solidFill>
              </a:rPr>
              <a:t>rights</a:t>
            </a:r>
            <a:endParaRPr lang="de-DE" altLang="de-DE" dirty="0" smtClean="0">
              <a:solidFill>
                <a:srgbClr val="008000"/>
              </a:solidFill>
            </a:endParaRPr>
          </a:p>
        </p:txBody>
      </p:sp>
      <p:pic>
        <p:nvPicPr>
          <p:cNvPr id="5" name="Grafik 1"/>
          <p:cNvPicPr>
            <a:picLocks noChangeAspect="1" noChangeArrowheads="1"/>
          </p:cNvPicPr>
          <p:nvPr/>
        </p:nvPicPr>
        <p:blipFill rotWithShape="1">
          <a:blip r:embed="rId3">
            <a:extLst>
              <a:ext uri="{28A0092B-C50C-407E-A947-70E740481C1C}">
                <a14:useLocalDpi xmlns:a14="http://schemas.microsoft.com/office/drawing/2010/main" val="0"/>
              </a:ext>
            </a:extLst>
          </a:blip>
          <a:srcRect l="13618" t="17200" r="64769" b="74506"/>
          <a:stretch/>
        </p:blipFill>
        <p:spPr bwMode="auto">
          <a:xfrm>
            <a:off x="5732362" y="4393839"/>
            <a:ext cx="3113345" cy="6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
          <p:cNvPicPr>
            <a:picLocks noChangeAspect="1" noChangeArrowheads="1"/>
          </p:cNvPicPr>
          <p:nvPr/>
        </p:nvPicPr>
        <p:blipFill rotWithShape="1">
          <a:blip r:embed="rId4">
            <a:extLst>
              <a:ext uri="{28A0092B-C50C-407E-A947-70E740481C1C}">
                <a14:useLocalDpi xmlns:a14="http://schemas.microsoft.com/office/drawing/2010/main" val="0"/>
              </a:ext>
            </a:extLst>
          </a:blip>
          <a:srcRect l="30988" t="29121" r="51725" b="67196"/>
          <a:stretch/>
        </p:blipFill>
        <p:spPr bwMode="auto">
          <a:xfrm>
            <a:off x="395536" y="5102946"/>
            <a:ext cx="2484782" cy="29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
          <p:cNvPicPr>
            <a:picLocks noChangeAspect="1" noChangeArrowheads="1"/>
          </p:cNvPicPr>
          <p:nvPr/>
        </p:nvPicPr>
        <p:blipFill rotWithShape="1">
          <a:blip r:embed="rId5">
            <a:extLst>
              <a:ext uri="{28A0092B-C50C-407E-A947-70E740481C1C}">
                <a14:useLocalDpi xmlns:a14="http://schemas.microsoft.com/office/drawing/2010/main" val="0"/>
              </a:ext>
            </a:extLst>
          </a:blip>
          <a:srcRect l="16695" t="16076" r="60110" b="78593"/>
          <a:stretch/>
        </p:blipFill>
        <p:spPr bwMode="auto">
          <a:xfrm>
            <a:off x="323528" y="6312168"/>
            <a:ext cx="2243042" cy="28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
          <p:cNvPicPr>
            <a:picLocks noChangeAspect="1" noChangeArrowheads="1"/>
          </p:cNvPicPr>
          <p:nvPr/>
        </p:nvPicPr>
        <p:blipFill rotWithShape="1">
          <a:blip r:embed="rId6">
            <a:extLst>
              <a:ext uri="{28A0092B-C50C-407E-A947-70E740481C1C}">
                <a14:useLocalDpi xmlns:a14="http://schemas.microsoft.com/office/drawing/2010/main" val="0"/>
              </a:ext>
            </a:extLst>
          </a:blip>
          <a:srcRect l="3464" t="19585" r="77350" b="66096"/>
          <a:stretch/>
        </p:blipFill>
        <p:spPr bwMode="auto">
          <a:xfrm>
            <a:off x="6511401" y="2339616"/>
            <a:ext cx="2309071" cy="96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364" t="3769" r="85851" b="79999"/>
          <a:stretch/>
        </p:blipFill>
        <p:spPr bwMode="auto">
          <a:xfrm>
            <a:off x="283162" y="1609082"/>
            <a:ext cx="792722" cy="68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1"/>
          <p:cNvPicPr>
            <a:picLocks noChangeAspect="1" noChangeArrowheads="1"/>
          </p:cNvPicPr>
          <p:nvPr/>
        </p:nvPicPr>
        <p:blipFill rotWithShape="1">
          <a:blip r:embed="rId8">
            <a:extLst>
              <a:ext uri="{28A0092B-C50C-407E-A947-70E740481C1C}">
                <a14:useLocalDpi xmlns:a14="http://schemas.microsoft.com/office/drawing/2010/main" val="0"/>
              </a:ext>
            </a:extLst>
          </a:blip>
          <a:srcRect l="13158" t="12991" r="66894" b="72872"/>
          <a:stretch/>
        </p:blipFill>
        <p:spPr bwMode="auto">
          <a:xfrm>
            <a:off x="203447" y="3178130"/>
            <a:ext cx="2544417" cy="101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283162" y="260648"/>
            <a:ext cx="8465302" cy="1200329"/>
          </a:xfrm>
          <a:prstGeom prst="rect">
            <a:avLst/>
          </a:prstGeom>
          <a:noFill/>
        </p:spPr>
        <p:txBody>
          <a:bodyPr wrap="square" rtlCol="0">
            <a:spAutoFit/>
          </a:bodyPr>
          <a:lstStyle/>
          <a:p>
            <a:pPr algn="ctr"/>
            <a:r>
              <a:rPr lang="de-DE" sz="2400" b="1" dirty="0" err="1" smtClean="0"/>
              <a:t>Since</a:t>
            </a:r>
            <a:r>
              <a:rPr lang="de-DE" sz="2400" b="1" dirty="0" smtClean="0"/>
              <a:t> the 1960ies </a:t>
            </a:r>
            <a:r>
              <a:rPr lang="de-DE" sz="2400" b="1" dirty="0" err="1" smtClean="0"/>
              <a:t>people</a:t>
            </a:r>
            <a:r>
              <a:rPr lang="de-DE" sz="2400" b="1" dirty="0" smtClean="0"/>
              <a:t> </a:t>
            </a:r>
            <a:r>
              <a:rPr lang="de-DE" sz="2400" b="1" dirty="0" err="1" smtClean="0"/>
              <a:t>engaged</a:t>
            </a:r>
            <a:r>
              <a:rPr lang="de-DE" sz="2400" b="1" dirty="0" smtClean="0"/>
              <a:t> </a:t>
            </a:r>
            <a:r>
              <a:rPr lang="de-DE" sz="2400" b="1" dirty="0" err="1" smtClean="0"/>
              <a:t>worldwide</a:t>
            </a:r>
            <a:r>
              <a:rPr lang="de-DE" sz="2400" b="1" dirty="0" smtClean="0"/>
              <a:t> </a:t>
            </a:r>
            <a:r>
              <a:rPr lang="de-DE" sz="2400" b="1" dirty="0" err="1" smtClean="0"/>
              <a:t>developed</a:t>
            </a:r>
            <a:r>
              <a:rPr lang="de-DE" sz="2400" b="1" dirty="0" smtClean="0"/>
              <a:t> different </a:t>
            </a:r>
            <a:r>
              <a:rPr lang="de-DE" sz="2400" b="1" dirty="0" err="1" smtClean="0"/>
              <a:t>concepts</a:t>
            </a:r>
            <a:r>
              <a:rPr lang="de-DE" sz="2400" b="1" dirty="0" smtClean="0"/>
              <a:t>  for satyagraha </a:t>
            </a:r>
            <a:r>
              <a:rPr lang="de-DE" sz="2400" b="1" dirty="0" err="1" smtClean="0"/>
              <a:t>intervention</a:t>
            </a:r>
            <a:r>
              <a:rPr lang="de-DE" sz="2400" b="1" dirty="0" smtClean="0"/>
              <a:t> in different </a:t>
            </a:r>
            <a:r>
              <a:rPr lang="de-DE" sz="2400" b="1" dirty="0" err="1" smtClean="0"/>
              <a:t>situations</a:t>
            </a:r>
            <a:r>
              <a:rPr lang="de-DE" sz="2400" b="1" dirty="0" smtClean="0"/>
              <a:t> of </a:t>
            </a:r>
            <a:r>
              <a:rPr lang="de-DE" sz="2400" b="1" dirty="0" err="1" smtClean="0"/>
              <a:t>thread</a:t>
            </a:r>
            <a:r>
              <a:rPr lang="de-DE" sz="2400" b="1" dirty="0" smtClean="0"/>
              <a:t>:</a:t>
            </a:r>
          </a:p>
        </p:txBody>
      </p:sp>
      <p:sp>
        <p:nvSpPr>
          <p:cNvPr id="13" name="Textfeld 12"/>
          <p:cNvSpPr txBox="1"/>
          <p:nvPr/>
        </p:nvSpPr>
        <p:spPr>
          <a:xfrm>
            <a:off x="179511" y="2503482"/>
            <a:ext cx="7507087" cy="646331"/>
          </a:xfrm>
          <a:prstGeom prst="rect">
            <a:avLst/>
          </a:prstGeom>
          <a:noFill/>
        </p:spPr>
        <p:txBody>
          <a:bodyPr wrap="square" rtlCol="0">
            <a:spAutoFit/>
          </a:bodyPr>
          <a:lstStyle/>
          <a:p>
            <a:r>
              <a:rPr lang="de-DE" altLang="de-DE" b="1" dirty="0" smtClean="0">
                <a:solidFill>
                  <a:srgbClr val="FF0000"/>
                </a:solidFill>
              </a:rPr>
              <a:t>Christian Peacemaker Teams, </a:t>
            </a:r>
            <a:br>
              <a:rPr lang="de-DE" altLang="de-DE" b="1" dirty="0" smtClean="0">
                <a:solidFill>
                  <a:srgbClr val="FF0000"/>
                </a:solidFill>
              </a:rPr>
            </a:br>
            <a:r>
              <a:rPr lang="de-DE" altLang="de-DE" dirty="0" err="1" smtClean="0">
                <a:solidFill>
                  <a:srgbClr val="FF0000"/>
                </a:solidFill>
              </a:rPr>
              <a:t>founded</a:t>
            </a:r>
            <a:r>
              <a:rPr lang="de-DE" altLang="de-DE" dirty="0" smtClean="0">
                <a:solidFill>
                  <a:srgbClr val="FF0000"/>
                </a:solidFill>
              </a:rPr>
              <a:t> </a:t>
            </a:r>
            <a:r>
              <a:rPr lang="de-DE" altLang="de-DE" dirty="0" err="1" smtClean="0">
                <a:solidFill>
                  <a:srgbClr val="FF0000"/>
                </a:solidFill>
              </a:rPr>
              <a:t>by</a:t>
            </a:r>
            <a:r>
              <a:rPr lang="de-DE" altLang="de-DE" dirty="0" smtClean="0">
                <a:solidFill>
                  <a:srgbClr val="FF0000"/>
                </a:solidFill>
              </a:rPr>
              <a:t> </a:t>
            </a:r>
            <a:r>
              <a:rPr lang="de-DE" altLang="de-DE" dirty="0" err="1" smtClean="0">
                <a:solidFill>
                  <a:srgbClr val="FF0000"/>
                </a:solidFill>
              </a:rPr>
              <a:t>Mennonites</a:t>
            </a:r>
            <a:r>
              <a:rPr lang="de-DE" altLang="de-DE" dirty="0" smtClean="0">
                <a:solidFill>
                  <a:srgbClr val="FF0000"/>
                </a:solidFill>
              </a:rPr>
              <a:t>, </a:t>
            </a:r>
            <a:r>
              <a:rPr lang="de-DE" altLang="de-DE" dirty="0" err="1" smtClean="0">
                <a:solidFill>
                  <a:srgbClr val="FF0000"/>
                </a:solidFill>
              </a:rPr>
              <a:t>work</a:t>
            </a:r>
            <a:r>
              <a:rPr lang="de-DE" altLang="de-DE" dirty="0" smtClean="0">
                <a:solidFill>
                  <a:srgbClr val="FF0000"/>
                </a:solidFill>
              </a:rPr>
              <a:t> </a:t>
            </a:r>
            <a:r>
              <a:rPr lang="de-DE" altLang="de-DE" dirty="0" err="1" smtClean="0">
                <a:solidFill>
                  <a:srgbClr val="FF0000"/>
                </a:solidFill>
              </a:rPr>
              <a:t>worldwide</a:t>
            </a:r>
            <a:r>
              <a:rPr lang="de-DE" altLang="de-DE" dirty="0" smtClean="0">
                <a:solidFill>
                  <a:srgbClr val="FF0000"/>
                </a:solidFill>
              </a:rPr>
              <a:t>.</a:t>
            </a:r>
          </a:p>
        </p:txBody>
      </p:sp>
      <p:sp>
        <p:nvSpPr>
          <p:cNvPr id="14" name="Textfeld 13"/>
          <p:cNvSpPr txBox="1"/>
          <p:nvPr/>
        </p:nvSpPr>
        <p:spPr>
          <a:xfrm>
            <a:off x="312979" y="4314977"/>
            <a:ext cx="6387693" cy="646331"/>
          </a:xfrm>
          <a:prstGeom prst="rect">
            <a:avLst/>
          </a:prstGeom>
          <a:noFill/>
        </p:spPr>
        <p:txBody>
          <a:bodyPr wrap="square" rtlCol="0">
            <a:spAutoFit/>
          </a:bodyPr>
          <a:lstStyle/>
          <a:p>
            <a:r>
              <a:rPr lang="de-DE" altLang="de-DE" b="1" dirty="0" smtClean="0">
                <a:solidFill>
                  <a:srgbClr val="000066"/>
                </a:solidFill>
              </a:rPr>
              <a:t>Ziviler Friedensdienst Civil Peace Service </a:t>
            </a:r>
            <a:br>
              <a:rPr lang="de-DE" altLang="de-DE" b="1" dirty="0" smtClean="0">
                <a:solidFill>
                  <a:srgbClr val="000066"/>
                </a:solidFill>
              </a:rPr>
            </a:br>
            <a:r>
              <a:rPr lang="de-DE" altLang="de-DE" dirty="0" smtClean="0">
                <a:solidFill>
                  <a:srgbClr val="000066"/>
                </a:solidFill>
              </a:rPr>
              <a:t>in Germany</a:t>
            </a:r>
            <a:endParaRPr lang="de-DE" dirty="0">
              <a:solidFill>
                <a:srgbClr val="000066"/>
              </a:solidFill>
            </a:endParaRPr>
          </a:p>
        </p:txBody>
      </p:sp>
      <p:sp>
        <p:nvSpPr>
          <p:cNvPr id="15" name="Textfeld 14"/>
          <p:cNvSpPr txBox="1"/>
          <p:nvPr/>
        </p:nvSpPr>
        <p:spPr>
          <a:xfrm>
            <a:off x="2895938" y="5041080"/>
            <a:ext cx="5101433" cy="369332"/>
          </a:xfrm>
          <a:prstGeom prst="rect">
            <a:avLst/>
          </a:prstGeom>
          <a:noFill/>
        </p:spPr>
        <p:txBody>
          <a:bodyPr wrap="square" rtlCol="0">
            <a:spAutoFit/>
          </a:bodyPr>
          <a:lstStyle/>
          <a:p>
            <a:r>
              <a:rPr lang="de-DE" dirty="0" err="1">
                <a:solidFill>
                  <a:srgbClr val="000066"/>
                </a:solidFill>
              </a:rPr>
              <a:t>w</a:t>
            </a:r>
            <a:r>
              <a:rPr lang="de-DE" dirty="0" err="1" smtClean="0">
                <a:solidFill>
                  <a:srgbClr val="000066"/>
                </a:solidFill>
              </a:rPr>
              <a:t>orked</a:t>
            </a:r>
            <a:r>
              <a:rPr lang="de-DE" dirty="0" smtClean="0">
                <a:solidFill>
                  <a:srgbClr val="000066"/>
                </a:solidFill>
              </a:rPr>
              <a:t> in the </a:t>
            </a:r>
            <a:r>
              <a:rPr lang="de-DE" dirty="0" err="1" smtClean="0">
                <a:solidFill>
                  <a:srgbClr val="000066"/>
                </a:solidFill>
              </a:rPr>
              <a:t>former</a:t>
            </a:r>
            <a:r>
              <a:rPr lang="de-DE" dirty="0" smtClean="0">
                <a:solidFill>
                  <a:srgbClr val="000066"/>
                </a:solidFill>
              </a:rPr>
              <a:t> </a:t>
            </a:r>
            <a:r>
              <a:rPr lang="de-DE" dirty="0" err="1" smtClean="0">
                <a:solidFill>
                  <a:srgbClr val="000066"/>
                </a:solidFill>
              </a:rPr>
              <a:t>Yugoslawia</a:t>
            </a:r>
            <a:endParaRPr lang="de-DE" dirty="0">
              <a:solidFill>
                <a:srgbClr val="000066"/>
              </a:solidFill>
            </a:endParaRPr>
          </a:p>
        </p:txBody>
      </p:sp>
      <p:sp>
        <p:nvSpPr>
          <p:cNvPr id="16" name="Textfeld 15"/>
          <p:cNvSpPr txBox="1"/>
          <p:nvPr/>
        </p:nvSpPr>
        <p:spPr>
          <a:xfrm>
            <a:off x="2915816" y="3403399"/>
            <a:ext cx="5780112" cy="923330"/>
          </a:xfrm>
          <a:prstGeom prst="rect">
            <a:avLst/>
          </a:prstGeom>
          <a:noFill/>
        </p:spPr>
        <p:txBody>
          <a:bodyPr wrap="square" rtlCol="0">
            <a:spAutoFit/>
          </a:bodyPr>
          <a:lstStyle/>
          <a:p>
            <a:r>
              <a:rPr lang="de-DE" altLang="de-DE" b="1" dirty="0" err="1" smtClean="0">
                <a:solidFill>
                  <a:srgbClr val="A50021"/>
                </a:solidFill>
              </a:rPr>
              <a:t>Ecumenical</a:t>
            </a:r>
            <a:r>
              <a:rPr lang="de-DE" altLang="de-DE" b="1" dirty="0" smtClean="0">
                <a:solidFill>
                  <a:srgbClr val="A50021"/>
                </a:solidFill>
              </a:rPr>
              <a:t> </a:t>
            </a:r>
            <a:r>
              <a:rPr lang="de-DE" altLang="de-DE" b="1" dirty="0" err="1" smtClean="0">
                <a:solidFill>
                  <a:srgbClr val="A50021"/>
                </a:solidFill>
              </a:rPr>
              <a:t>Accompagning</a:t>
            </a:r>
            <a:r>
              <a:rPr lang="de-DE" altLang="de-DE" b="1" dirty="0" smtClean="0">
                <a:solidFill>
                  <a:srgbClr val="A50021"/>
                </a:solidFill>
              </a:rPr>
              <a:t> Programme in Palästina </a:t>
            </a:r>
            <a:r>
              <a:rPr lang="de-DE" altLang="de-DE" b="1" dirty="0" err="1" smtClean="0">
                <a:solidFill>
                  <a:srgbClr val="A50021"/>
                </a:solidFill>
              </a:rPr>
              <a:t>and</a:t>
            </a:r>
            <a:r>
              <a:rPr lang="de-DE" altLang="de-DE" b="1" dirty="0" smtClean="0">
                <a:solidFill>
                  <a:srgbClr val="A50021"/>
                </a:solidFill>
              </a:rPr>
              <a:t> Israel </a:t>
            </a:r>
            <a:r>
              <a:rPr lang="de-DE" altLang="de-DE" dirty="0" err="1" smtClean="0">
                <a:solidFill>
                  <a:srgbClr val="A50021"/>
                </a:solidFill>
              </a:rPr>
              <a:t>founded</a:t>
            </a:r>
            <a:r>
              <a:rPr lang="de-DE" altLang="de-DE" dirty="0" smtClean="0">
                <a:solidFill>
                  <a:srgbClr val="A50021"/>
                </a:solidFill>
              </a:rPr>
              <a:t> </a:t>
            </a:r>
            <a:r>
              <a:rPr lang="de-DE" altLang="de-DE" dirty="0" err="1" smtClean="0">
                <a:solidFill>
                  <a:srgbClr val="A50021"/>
                </a:solidFill>
              </a:rPr>
              <a:t>by</a:t>
            </a:r>
            <a:r>
              <a:rPr lang="de-DE" altLang="de-DE" dirty="0" smtClean="0">
                <a:solidFill>
                  <a:srgbClr val="A50021"/>
                </a:solidFill>
              </a:rPr>
              <a:t> the World Council of </a:t>
            </a:r>
            <a:r>
              <a:rPr lang="de-DE" altLang="de-DE" dirty="0" err="1" smtClean="0">
                <a:solidFill>
                  <a:srgbClr val="A50021"/>
                </a:solidFill>
              </a:rPr>
              <a:t>Churches</a:t>
            </a:r>
            <a:r>
              <a:rPr lang="de-DE" altLang="de-DE" dirty="0" smtClean="0">
                <a:solidFill>
                  <a:srgbClr val="A50021"/>
                </a:solidFill>
              </a:rPr>
              <a:t> (EAPPI) </a:t>
            </a:r>
            <a:endParaRPr lang="de-DE" dirty="0">
              <a:solidFill>
                <a:srgbClr val="A50021"/>
              </a:solidFill>
            </a:endParaRPr>
          </a:p>
        </p:txBody>
      </p:sp>
      <p:sp>
        <p:nvSpPr>
          <p:cNvPr id="17" name="Textfeld 16"/>
          <p:cNvSpPr txBox="1"/>
          <p:nvPr/>
        </p:nvSpPr>
        <p:spPr>
          <a:xfrm>
            <a:off x="2555776" y="6300028"/>
            <a:ext cx="4793733" cy="369332"/>
          </a:xfrm>
          <a:prstGeom prst="rect">
            <a:avLst/>
          </a:prstGeom>
          <a:noFill/>
        </p:spPr>
        <p:txBody>
          <a:bodyPr wrap="square" rtlCol="0">
            <a:spAutoFit/>
          </a:bodyPr>
          <a:lstStyle/>
          <a:p>
            <a:r>
              <a:rPr lang="de-DE" altLang="de-DE" dirty="0" smtClean="0">
                <a:solidFill>
                  <a:srgbClr val="0033CC"/>
                </a:solidFill>
              </a:rPr>
              <a:t> </a:t>
            </a:r>
            <a:r>
              <a:rPr lang="de-DE" altLang="de-DE" dirty="0" err="1" smtClean="0">
                <a:solidFill>
                  <a:srgbClr val="0033CC"/>
                </a:solidFill>
              </a:rPr>
              <a:t>work</a:t>
            </a:r>
            <a:r>
              <a:rPr lang="de-DE" altLang="de-DE" dirty="0" smtClean="0">
                <a:solidFill>
                  <a:srgbClr val="0033CC"/>
                </a:solidFill>
              </a:rPr>
              <a:t> in Lateinamerika</a:t>
            </a:r>
            <a:endParaRPr lang="de-DE" dirty="0">
              <a:solidFill>
                <a:srgbClr val="0033CC"/>
              </a:solidFill>
            </a:endParaRPr>
          </a:p>
        </p:txBody>
      </p:sp>
      <p:sp>
        <p:nvSpPr>
          <p:cNvPr id="18" name="Textfeld 17"/>
          <p:cNvSpPr txBox="1"/>
          <p:nvPr/>
        </p:nvSpPr>
        <p:spPr>
          <a:xfrm>
            <a:off x="749844" y="5517286"/>
            <a:ext cx="6126412" cy="707886"/>
          </a:xfrm>
          <a:prstGeom prst="rect">
            <a:avLst/>
          </a:prstGeom>
          <a:noFill/>
        </p:spPr>
        <p:txBody>
          <a:bodyPr wrap="square" rtlCol="0">
            <a:spAutoFit/>
          </a:bodyPr>
          <a:lstStyle/>
          <a:p>
            <a:r>
              <a:rPr lang="de-DE" sz="2000" b="1" dirty="0" smtClean="0">
                <a:solidFill>
                  <a:srgbClr val="53C7FB"/>
                </a:solidFill>
              </a:rPr>
              <a:t>Nonviolent Peaceforce – </a:t>
            </a:r>
            <a:br>
              <a:rPr lang="de-DE" sz="2000" b="1" dirty="0" smtClean="0">
                <a:solidFill>
                  <a:srgbClr val="53C7FB"/>
                </a:solidFill>
              </a:rPr>
            </a:br>
            <a:r>
              <a:rPr lang="de-DE" sz="2000" b="1" dirty="0" smtClean="0">
                <a:solidFill>
                  <a:srgbClr val="53C7FB"/>
                </a:solidFill>
              </a:rPr>
              <a:t>                                     Unarmed Civilian Protection</a:t>
            </a:r>
            <a:endParaRPr lang="de-DE" sz="2000" b="1" dirty="0">
              <a:solidFill>
                <a:srgbClr val="53C7FB"/>
              </a:solidFill>
            </a:endParaRPr>
          </a:p>
        </p:txBody>
      </p:sp>
      <p:pic>
        <p:nvPicPr>
          <p:cNvPr id="19" name="Grafik 18"/>
          <p:cNvPicPr/>
          <p:nvPr/>
        </p:nvPicPr>
        <p:blipFill>
          <a:blip r:embed="rId9" cstate="print"/>
          <a:stretch>
            <a:fillRect/>
          </a:stretch>
        </p:blipFill>
        <p:spPr>
          <a:xfrm>
            <a:off x="6700672" y="5305904"/>
            <a:ext cx="1615744" cy="792096"/>
          </a:xfrm>
          <a:prstGeom prst="rect">
            <a:avLst/>
          </a:prstGeom>
          <a:ln>
            <a:noFill/>
          </a:ln>
        </p:spPr>
      </p:pic>
      <p:cxnSp>
        <p:nvCxnSpPr>
          <p:cNvPr id="21" name="Gerade Verbindung mit Pfeil 20"/>
          <p:cNvCxnSpPr/>
          <p:nvPr/>
        </p:nvCxnSpPr>
        <p:spPr>
          <a:xfrm>
            <a:off x="203447" y="5717341"/>
            <a:ext cx="40811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8460432" y="5935425"/>
            <a:ext cx="45598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187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pic>
        <p:nvPicPr>
          <p:cNvPr id="1026" name="Picture 2" descr="https://upload.wikimedia.org/wikipedia/en/thumb/7/7c/Otpor.png/150px-Otp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060" y="5357923"/>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2"/>
          <p:cNvSpPr txBox="1">
            <a:spLocks/>
          </p:cNvSpPr>
          <p:nvPr/>
        </p:nvSpPr>
        <p:spPr>
          <a:xfrm>
            <a:off x="627154" y="1458062"/>
            <a:ext cx="8564880" cy="46904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Fridays for Future</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a turning point in human history</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since the beginning of the 21st century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15.2.2003: biggest protest event in human history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“Antiglobalization movement“ / Social Forums</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Nonviolent Peaceforce</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Otpor in Serbia and Arab spring </a:t>
            </a:r>
            <a:endParaRPr lang="en-US" sz="2400" b="1" dirty="0" smtClean="0">
              <a:solidFill>
                <a:srgbClr val="014AED"/>
              </a:solidFill>
            </a:endParaRPr>
          </a:p>
          <a:p>
            <a:pPr marL="933450" lvl="1" indent="-533400" fontAlgn="auto">
              <a:spcBef>
                <a:spcPts val="400"/>
              </a:spcBef>
              <a:spcAft>
                <a:spcPts val="0"/>
              </a:spcAft>
              <a:buFont typeface="Arial" panose="020B0604020202020204" pitchFamily="34" charset="0"/>
              <a:buAutoNum type="arabicPeriod"/>
            </a:pPr>
            <a:endParaRPr lang="en-US" sz="2000" b="1" dirty="0" smtClean="0">
              <a:solidFill>
                <a:srgbClr val="014AED"/>
              </a:solidFill>
            </a:endParaRPr>
          </a:p>
          <a:p>
            <a:pPr marL="933450" lvl="1" indent="-533400" fontAlgn="auto">
              <a:spcBef>
                <a:spcPts val="400"/>
              </a:spcBef>
              <a:spcAft>
                <a:spcPts val="0"/>
              </a:spcAft>
              <a:buFont typeface="Arial" panose="020B0604020202020204" pitchFamily="34" charset="0"/>
              <a:buAutoNum type="arabicPeriod"/>
            </a:pPr>
            <a:endParaRPr lang="en-US" sz="2000" b="1" dirty="0" smtClean="0">
              <a:solidFill>
                <a:srgbClr val="014AED"/>
              </a:solidFill>
            </a:endParaRPr>
          </a:p>
          <a:p>
            <a:pPr marL="0" indent="0" fontAlgn="auto">
              <a:spcBef>
                <a:spcPts val="400"/>
              </a:spcBef>
              <a:spcAft>
                <a:spcPts val="0"/>
              </a:spcAft>
              <a:buFont typeface="Arial" panose="020B0604020202020204" pitchFamily="34" charset="0"/>
              <a:buNone/>
            </a:pPr>
            <a:endParaRPr lang="en-US" sz="2400" b="1" dirty="0" smtClean="0">
              <a:solidFill>
                <a:srgbClr val="0E0074"/>
              </a:solidFill>
            </a:endParaRPr>
          </a:p>
        </p:txBody>
      </p:sp>
    </p:spTree>
    <p:extLst>
      <p:ext uri="{BB962C8B-B14F-4D97-AF65-F5344CB8AC3E}">
        <p14:creationId xmlns:p14="http://schemas.microsoft.com/office/powerpoint/2010/main" val="1211470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782629" cy="706845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101"/>
            <a:ext cx="2667199" cy="380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4439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782629" cy="706845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7" y="175531"/>
            <a:ext cx="2231844" cy="3180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p:nvPr/>
        </p:nvPicPr>
        <p:blipFill>
          <a:blip r:embed="rId4">
            <a:extLst>
              <a:ext uri="{28A0092B-C50C-407E-A947-70E740481C1C}">
                <a14:useLocalDpi xmlns:a14="http://schemas.microsoft.com/office/drawing/2010/main" val="0"/>
              </a:ext>
            </a:extLst>
          </a:blip>
          <a:stretch>
            <a:fillRect/>
          </a:stretch>
        </p:blipFill>
        <p:spPr>
          <a:xfrm rot="16200000">
            <a:off x="1508217" y="1094594"/>
            <a:ext cx="4787226" cy="2994973"/>
          </a:xfrm>
          <a:prstGeom prst="rect">
            <a:avLst/>
          </a:prstGeom>
        </p:spPr>
      </p:pic>
    </p:spTree>
    <p:extLst>
      <p:ext uri="{BB962C8B-B14F-4D97-AF65-F5344CB8AC3E}">
        <p14:creationId xmlns:p14="http://schemas.microsoft.com/office/powerpoint/2010/main" val="32592733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782629" cy="706845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7" y="175531"/>
            <a:ext cx="2231844" cy="3180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p:nvPr/>
        </p:nvPicPr>
        <p:blipFill>
          <a:blip r:embed="rId4">
            <a:extLst>
              <a:ext uri="{28A0092B-C50C-407E-A947-70E740481C1C}">
                <a14:useLocalDpi xmlns:a14="http://schemas.microsoft.com/office/drawing/2010/main" val="0"/>
              </a:ext>
            </a:extLst>
          </a:blip>
          <a:stretch>
            <a:fillRect/>
          </a:stretch>
        </p:blipFill>
        <p:spPr>
          <a:xfrm rot="16200000">
            <a:off x="1508217" y="1094594"/>
            <a:ext cx="4787226" cy="2994973"/>
          </a:xfrm>
          <a:prstGeom prst="rect">
            <a:avLst/>
          </a:prstGeom>
        </p:spPr>
      </p:pic>
      <p:pic>
        <p:nvPicPr>
          <p:cNvPr id="3076" name="Picture 4" descr="The Peabody Awards - Bringing Down a Dicta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399" y="532289"/>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591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782629" cy="706845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7" y="175531"/>
            <a:ext cx="2231844" cy="3180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p:nvPr/>
        </p:nvPicPr>
        <p:blipFill>
          <a:blip r:embed="rId4">
            <a:extLst>
              <a:ext uri="{28A0092B-C50C-407E-A947-70E740481C1C}">
                <a14:useLocalDpi xmlns:a14="http://schemas.microsoft.com/office/drawing/2010/main" val="0"/>
              </a:ext>
            </a:extLst>
          </a:blip>
          <a:stretch>
            <a:fillRect/>
          </a:stretch>
        </p:blipFill>
        <p:spPr>
          <a:xfrm rot="16200000">
            <a:off x="1508217" y="1094594"/>
            <a:ext cx="4787226" cy="2994973"/>
          </a:xfrm>
          <a:prstGeom prst="rect">
            <a:avLst/>
          </a:prstGeom>
        </p:spPr>
      </p:pic>
      <p:pic>
        <p:nvPicPr>
          <p:cNvPr id="3076" name="Picture 4" descr="The Peabody Awards - Bringing Down a Dicta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399" y="532289"/>
            <a:ext cx="35718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446514"/>
            <a:ext cx="2928473" cy="390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7232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782629" cy="706845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7" y="175531"/>
            <a:ext cx="2231844" cy="3180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p:nvPr/>
        </p:nvPicPr>
        <p:blipFill>
          <a:blip r:embed="rId4">
            <a:extLst>
              <a:ext uri="{28A0092B-C50C-407E-A947-70E740481C1C}">
                <a14:useLocalDpi xmlns:a14="http://schemas.microsoft.com/office/drawing/2010/main" val="0"/>
              </a:ext>
            </a:extLst>
          </a:blip>
          <a:stretch>
            <a:fillRect/>
          </a:stretch>
        </p:blipFill>
        <p:spPr>
          <a:xfrm rot="16200000">
            <a:off x="1508217" y="1094594"/>
            <a:ext cx="4787226" cy="2994973"/>
          </a:xfrm>
          <a:prstGeom prst="rect">
            <a:avLst/>
          </a:prstGeom>
        </p:spPr>
      </p:pic>
      <p:pic>
        <p:nvPicPr>
          <p:cNvPr id="6"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t="1929" b="2809"/>
          <a:stretch>
            <a:fillRect/>
          </a:stretch>
        </p:blipFill>
        <p:spPr bwMode="auto">
          <a:xfrm>
            <a:off x="0" y="5156436"/>
            <a:ext cx="5959151" cy="1179060"/>
          </a:xfrm>
          <a:prstGeom prst="rect">
            <a:avLst/>
          </a:prstGeom>
          <a:solidFill>
            <a:schemeClr val="bg1"/>
          </a:solidFill>
          <a:ln>
            <a:noFill/>
          </a:ln>
          <a:extLst/>
        </p:spPr>
      </p:pic>
      <p:pic>
        <p:nvPicPr>
          <p:cNvPr id="3076" name="Picture 4" descr="The Peabody Awards - Bringing Down a Dicta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399" y="532289"/>
            <a:ext cx="35718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446514"/>
            <a:ext cx="2928473" cy="390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59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a:spcBef>
                <a:spcPts val="800"/>
              </a:spcBef>
              <a:buAutoNum type="arabicPeriod"/>
            </a:pPr>
            <a:r>
              <a:rPr lang="en-US" sz="2400" b="1" dirty="0" smtClean="0">
                <a:solidFill>
                  <a:srgbClr val="014AED"/>
                </a:solidFill>
              </a:rPr>
              <a:t>Satyagraha: a turning point in </a:t>
            </a:r>
            <a:r>
              <a:rPr lang="en-US" sz="2400" b="1" dirty="0">
                <a:solidFill>
                  <a:srgbClr val="014AED"/>
                </a:solidFill>
              </a:rPr>
              <a:t>human </a:t>
            </a:r>
            <a:r>
              <a:rPr lang="en-US" sz="2400" b="1" dirty="0" smtClean="0">
                <a:solidFill>
                  <a:srgbClr val="014AED"/>
                </a:solidFill>
              </a:rPr>
              <a:t>history</a:t>
            </a:r>
          </a:p>
          <a:p>
            <a:pPr marL="533400" indent="-533400">
              <a:spcBef>
                <a:spcPts val="800"/>
              </a:spcBef>
              <a:buAutoNum type="arabicPeriod"/>
            </a:pPr>
            <a:r>
              <a:rPr lang="en-US" sz="2400" b="1" dirty="0" smtClean="0">
                <a:solidFill>
                  <a:srgbClr val="014AED"/>
                </a:solidFill>
              </a:rPr>
              <a:t>Satyagraha </a:t>
            </a:r>
            <a:r>
              <a:rPr lang="en-US" sz="2400" b="1" dirty="0">
                <a:solidFill>
                  <a:srgbClr val="014AED"/>
                </a:solidFill>
              </a:rPr>
              <a:t>since the beginning of the 21st </a:t>
            </a:r>
            <a:r>
              <a:rPr lang="en-US" sz="2400" b="1" dirty="0" smtClean="0">
                <a:solidFill>
                  <a:srgbClr val="014AED"/>
                </a:solidFill>
              </a:rPr>
              <a:t>century</a:t>
            </a:r>
          </a:p>
          <a:p>
            <a:pPr marL="933450" lvl="1" indent="-533400">
              <a:spcBef>
                <a:spcPts val="400"/>
              </a:spcBef>
              <a:buAutoNum type="arabicPeriod"/>
            </a:pPr>
            <a:r>
              <a:rPr lang="en-US" sz="2000" b="1" dirty="0">
                <a:solidFill>
                  <a:srgbClr val="014AED"/>
                </a:solidFill>
              </a:rPr>
              <a:t>15.2.2003</a:t>
            </a:r>
            <a:r>
              <a:rPr lang="en-US" sz="2000" b="1" dirty="0" smtClean="0">
                <a:solidFill>
                  <a:srgbClr val="014AED"/>
                </a:solidFill>
              </a:rPr>
              <a:t>: biggest </a:t>
            </a:r>
            <a:r>
              <a:rPr lang="en-US" sz="2000" b="1" dirty="0">
                <a:solidFill>
                  <a:srgbClr val="014AED"/>
                </a:solidFill>
              </a:rPr>
              <a:t>protest event in human history</a:t>
            </a:r>
            <a:endParaRPr lang="en-US" sz="2000" b="1" dirty="0" smtClean="0">
              <a:solidFill>
                <a:srgbClr val="014AED"/>
              </a:solidFill>
            </a:endParaRPr>
          </a:p>
          <a:p>
            <a:pPr marL="933450" lvl="1" indent="-533400">
              <a:spcBef>
                <a:spcPts val="400"/>
              </a:spcBef>
              <a:buAutoNum type="arabicPeriod"/>
            </a:pPr>
            <a:r>
              <a:rPr lang="en-US" sz="2000" b="1" dirty="0" smtClean="0">
                <a:solidFill>
                  <a:srgbClr val="014AED"/>
                </a:solidFill>
              </a:rPr>
              <a:t>“Antiglobalization movement“ / Social Forums</a:t>
            </a:r>
          </a:p>
          <a:p>
            <a:pPr marL="933450" lvl="1" indent="-533400">
              <a:spcBef>
                <a:spcPts val="400"/>
              </a:spcBef>
              <a:buAutoNum type="arabicPeriod"/>
            </a:pPr>
            <a:r>
              <a:rPr lang="en-US" sz="2000" b="1" dirty="0" smtClean="0">
                <a:solidFill>
                  <a:srgbClr val="014AED"/>
                </a:solidFill>
              </a:rPr>
              <a:t>Nonviolent Peaceforce</a:t>
            </a:r>
          </a:p>
          <a:p>
            <a:pPr marL="933450" lvl="1" indent="-533400">
              <a:spcBef>
                <a:spcPts val="400"/>
              </a:spcBef>
              <a:buAutoNum type="arabicPeriod"/>
            </a:pPr>
            <a:r>
              <a:rPr lang="en-US" sz="2000" b="1" dirty="0" smtClean="0">
                <a:solidFill>
                  <a:srgbClr val="014AED"/>
                </a:solidFill>
              </a:rPr>
              <a:t>Otpor in Serbia and Arab spring </a:t>
            </a:r>
          </a:p>
          <a:p>
            <a:pPr marL="533400" indent="-533400">
              <a:spcBef>
                <a:spcPts val="800"/>
              </a:spcBef>
              <a:buAutoNum type="arabicPeriod"/>
            </a:pPr>
            <a:r>
              <a:rPr lang="en-US" sz="2400" b="1" dirty="0">
                <a:solidFill>
                  <a:srgbClr val="014AED"/>
                </a:solidFill>
              </a:rPr>
              <a:t>3 </a:t>
            </a:r>
            <a:r>
              <a:rPr lang="en-US" sz="2400" b="1" dirty="0" smtClean="0">
                <a:solidFill>
                  <a:srgbClr val="014AED"/>
                </a:solidFill>
              </a:rPr>
              <a:t>main </a:t>
            </a:r>
            <a:r>
              <a:rPr lang="en-US" sz="2400" b="1" dirty="0">
                <a:solidFill>
                  <a:srgbClr val="014AED"/>
                </a:solidFill>
              </a:rPr>
              <a:t>dynamic aspects </a:t>
            </a:r>
            <a:r>
              <a:rPr lang="en-US" sz="2400" b="1" dirty="0" smtClean="0">
                <a:solidFill>
                  <a:srgbClr val="014AED"/>
                </a:solidFill>
              </a:rPr>
              <a:t>of </a:t>
            </a:r>
            <a:r>
              <a:rPr lang="en-US" sz="2400" b="1" dirty="0">
                <a:solidFill>
                  <a:srgbClr val="014AED"/>
                </a:solidFill>
              </a:rPr>
              <a:t>the satyagraha </a:t>
            </a:r>
            <a:r>
              <a:rPr lang="en-US" sz="2400" b="1" dirty="0" smtClean="0">
                <a:solidFill>
                  <a:srgbClr val="014AED"/>
                </a:solidFill>
              </a:rPr>
              <a:t>approach</a:t>
            </a:r>
          </a:p>
          <a:p>
            <a:pPr marL="533400" indent="-533400">
              <a:spcBef>
                <a:spcPts val="800"/>
              </a:spcBef>
              <a:buAutoNum type="arabicPeriod"/>
            </a:pPr>
            <a:r>
              <a:rPr lang="en-US" sz="2400" b="1" dirty="0">
                <a:solidFill>
                  <a:srgbClr val="014AED"/>
                </a:solidFill>
              </a:rPr>
              <a:t>Rules of satyagraha (in a general sense)</a:t>
            </a:r>
            <a:endParaRPr lang="en-US" sz="2400" b="1" dirty="0" smtClean="0">
              <a:solidFill>
                <a:srgbClr val="014AED"/>
              </a:solidFill>
            </a:endParaRPr>
          </a:p>
          <a:p>
            <a:pPr marL="533400" indent="-533400">
              <a:spcBef>
                <a:spcPts val="800"/>
              </a:spcBef>
              <a:buAutoNum type="arabicPeriod"/>
            </a:pPr>
            <a:endParaRPr lang="en-US" sz="24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0" indent="0">
              <a:spcBef>
                <a:spcPts val="400"/>
              </a:spcBef>
              <a:buNone/>
            </a:pPr>
            <a:endParaRPr lang="en-US" sz="2400" b="1" dirty="0" smtClean="0">
              <a:solidFill>
                <a:srgbClr val="0E0074"/>
              </a:solidFill>
            </a:endParaRPr>
          </a:p>
        </p:txBody>
      </p:sp>
    </p:spTree>
    <p:extLst>
      <p:ext uri="{BB962C8B-B14F-4D97-AF65-F5344CB8AC3E}">
        <p14:creationId xmlns:p14="http://schemas.microsoft.com/office/powerpoint/2010/main" val="25009531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782629" cy="706845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7" y="175531"/>
            <a:ext cx="2231844" cy="3180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p:nvPr/>
        </p:nvPicPr>
        <p:blipFill>
          <a:blip r:embed="rId4">
            <a:extLst>
              <a:ext uri="{28A0092B-C50C-407E-A947-70E740481C1C}">
                <a14:useLocalDpi xmlns:a14="http://schemas.microsoft.com/office/drawing/2010/main" val="0"/>
              </a:ext>
            </a:extLst>
          </a:blip>
          <a:stretch>
            <a:fillRect/>
          </a:stretch>
        </p:blipFill>
        <p:spPr>
          <a:xfrm rot="16200000">
            <a:off x="1508217" y="1094594"/>
            <a:ext cx="4787226" cy="2994973"/>
          </a:xfrm>
          <a:prstGeom prst="rect">
            <a:avLst/>
          </a:prstGeom>
        </p:spPr>
      </p:pic>
      <p:sp>
        <p:nvSpPr>
          <p:cNvPr id="5" name="Inhaltsplatzhalter 2"/>
          <p:cNvSpPr>
            <a:spLocks noGrp="1"/>
          </p:cNvSpPr>
          <p:nvPr>
            <p:ph idx="1"/>
          </p:nvPr>
        </p:nvSpPr>
        <p:spPr>
          <a:xfrm>
            <a:off x="5958115" y="5147415"/>
            <a:ext cx="3824514" cy="1921042"/>
          </a:xfrm>
          <a:solidFill>
            <a:schemeClr val="bg1"/>
          </a:solidFill>
        </p:spPr>
        <p:txBody>
          <a:bodyPr/>
          <a:lstStyle/>
          <a:p>
            <a:endParaRPr lang="en-US" sz="1800" b="1" dirty="0" smtClean="0"/>
          </a:p>
          <a:p>
            <a:r>
              <a:rPr lang="en-US" sz="1800" b="1" dirty="0" smtClean="0"/>
              <a:t>CANVAS </a:t>
            </a:r>
            <a:r>
              <a:rPr lang="en-US" sz="1800" b="1" dirty="0"/>
              <a:t>Analytic Department</a:t>
            </a:r>
            <a:endParaRPr lang="de-DE" sz="1800" dirty="0"/>
          </a:p>
          <a:p>
            <a:r>
              <a:rPr lang="en-US" sz="1800" b="1" dirty="0"/>
              <a:t>September, 2010</a:t>
            </a:r>
            <a:endParaRPr lang="de-DE" sz="1800" dirty="0"/>
          </a:p>
          <a:p>
            <a:r>
              <a:rPr lang="en-US" sz="1800" b="1" dirty="0"/>
              <a:t> </a:t>
            </a:r>
            <a:r>
              <a:rPr lang="en-US" sz="1800" b="1" dirty="0" smtClean="0"/>
              <a:t>SUBJECT</a:t>
            </a:r>
            <a:r>
              <a:rPr lang="en-US" sz="1800" b="1" dirty="0"/>
              <a:t>:</a:t>
            </a:r>
            <a:r>
              <a:rPr lang="en-US" sz="1800" dirty="0"/>
              <a:t> Analysis of the situation in Venezuela, September  2010. (DRAFT)</a:t>
            </a:r>
            <a:endParaRPr lang="de-DE" sz="1800" dirty="0"/>
          </a:p>
          <a:p>
            <a:endParaRPr lang="de-DE" sz="1800" dirty="0"/>
          </a:p>
        </p:txBody>
      </p:sp>
      <p:pic>
        <p:nvPicPr>
          <p:cNvPr id="6"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t="1929" b="2809"/>
          <a:stretch>
            <a:fillRect/>
          </a:stretch>
        </p:blipFill>
        <p:spPr bwMode="auto">
          <a:xfrm>
            <a:off x="0" y="5142788"/>
            <a:ext cx="5959151" cy="1179060"/>
          </a:xfrm>
          <a:prstGeom prst="rect">
            <a:avLst/>
          </a:prstGeom>
          <a:solidFill>
            <a:schemeClr val="bg1"/>
          </a:solidFill>
          <a:ln>
            <a:noFill/>
          </a:ln>
          <a:extLst/>
        </p:spPr>
      </p:pic>
      <p:pic>
        <p:nvPicPr>
          <p:cNvPr id="3076" name="Picture 4" descr="The Peabody Awards - Bringing Down a Dicta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399" y="532289"/>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9230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_aten\Dokumente ab2010\Diss\RevolutionInÄgyptenArabien\_vDieterLünse8Apr2011_Ägypten\Ägypten\EgyptianRevolutionManual\EgyptianRevolutionManual Page 1_re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69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591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_aten\Dokumente ab2010\Diss\RevolutionInÄgyptenArabien\_vDieterLünse8Apr2011_Ägypten\Ägypten\EgyptianRevolutionManual\EgyptianRevolutionManual Page 4_re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594925" cy="325119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D_aten\Dokumente ab2010\Diss\RevolutionInÄgyptenArabien\_vDieterLünse8Apr2011_Ägypten\Ägypten\EgyptianRevolutionManual\EgyptianRevolutionManual Page 10_re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077" y="1"/>
            <a:ext cx="4594923" cy="32511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D_aten\Dokumente ab2010\Diss\RevolutionInÄgyptenArabien\_vDieterLünse8Apr2011_Ägypten\Ägypten\EgyptianRevolutionManual\EgyptianRevolutionManual Page 12_re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581401"/>
            <a:ext cx="4662233" cy="329882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D_aten\Dokumente ab2010\Diss\RevolutionInÄgyptenArabien\_vDieterLünse8Apr2011_Ägypten\Ägypten\EgyptianRevolutionManual\EgyptianRevolutionManual Page 13_rev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2233" y="3552560"/>
            <a:ext cx="4481767" cy="317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490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D_aten\Dokumente ab2010\Diss\RevolutionInÄgyptenArabien\_vDieterLünse8Apr2011_Ägypten\Ägypten\EgyptianRevolutionManual\EgyptianRevolutionManual Page 22_r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30566"/>
            <a:ext cx="10756467" cy="761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490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0207" y="-25400"/>
            <a:ext cx="10134890" cy="6883400"/>
          </a:xfrm>
        </p:spPr>
      </p:pic>
    </p:spTree>
    <p:extLst>
      <p:ext uri="{BB962C8B-B14F-4D97-AF65-F5344CB8AC3E}">
        <p14:creationId xmlns:p14="http://schemas.microsoft.com/office/powerpoint/2010/main" val="33991005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64355" y="0"/>
            <a:ext cx="10072712" cy="7062788"/>
          </a:xfrm>
        </p:spPr>
      </p:pic>
    </p:spTree>
    <p:extLst>
      <p:ext uri="{BB962C8B-B14F-4D97-AF65-F5344CB8AC3E}">
        <p14:creationId xmlns:p14="http://schemas.microsoft.com/office/powerpoint/2010/main" val="33991005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7351" y="0"/>
            <a:ext cx="9418704" cy="7062788"/>
          </a:xfrm>
        </p:spPr>
      </p:pic>
    </p:spTree>
    <p:extLst>
      <p:ext uri="{BB962C8B-B14F-4D97-AF65-F5344CB8AC3E}">
        <p14:creationId xmlns:p14="http://schemas.microsoft.com/office/powerpoint/2010/main" val="1583534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4" y="-7624"/>
            <a:ext cx="9483724" cy="7078036"/>
          </a:xfrm>
        </p:spPr>
      </p:pic>
    </p:spTree>
    <p:extLst>
      <p:ext uri="{BB962C8B-B14F-4D97-AF65-F5344CB8AC3E}">
        <p14:creationId xmlns:p14="http://schemas.microsoft.com/office/powerpoint/2010/main" val="19902354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6933"/>
            <a:ext cx="9144000" cy="7103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146" name="Picture 2" descr="Caravane de la libération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933"/>
            <a:ext cx="5156200" cy="687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1005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5/53/Tunisia_Unrest_-_VOA_-_Tunis_14_Jan_2011_%28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6" y="-25400"/>
            <a:ext cx="9304128" cy="697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474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p:txBody>
      </p:sp>
    </p:spTree>
    <p:extLst>
      <p:ext uri="{BB962C8B-B14F-4D97-AF65-F5344CB8AC3E}">
        <p14:creationId xmlns:p14="http://schemas.microsoft.com/office/powerpoint/2010/main" val="11933782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upload.wikimedia.org/wikipedia/commons/5/53/Tunisia_Unrest_-_VOA_-_Tunis_14_Jan_2011_%28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6" y="-25400"/>
            <a:ext cx="9304128" cy="697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7753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upload.wikimedia.org/wikipedia/commons/5/53/Tunisia_Unrest_-_VOA_-_Tunis_14_Jan_2011_%28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6" y="-25400"/>
            <a:ext cx="9304128" cy="697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111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upload.wikimedia.org/wikipedia/commons/5/53/Tunisia_Unrest_-_VOA_-_Tunis_14_Jan_2011_%28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6" y="-25400"/>
            <a:ext cx="9304128" cy="697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111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0207" y="-25400"/>
            <a:ext cx="10134890" cy="6883400"/>
          </a:xfrm>
        </p:spPr>
      </p:pic>
    </p:spTree>
    <p:extLst>
      <p:ext uri="{BB962C8B-B14F-4D97-AF65-F5344CB8AC3E}">
        <p14:creationId xmlns:p14="http://schemas.microsoft.com/office/powerpoint/2010/main" val="17362006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0207" y="-25400"/>
            <a:ext cx="10134890" cy="6883400"/>
          </a:xfrm>
        </p:spPr>
      </p:pic>
    </p:spTree>
    <p:extLst>
      <p:ext uri="{BB962C8B-B14F-4D97-AF65-F5344CB8AC3E}">
        <p14:creationId xmlns:p14="http://schemas.microsoft.com/office/powerpoint/2010/main" val="39953907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0207" y="-25400"/>
            <a:ext cx="10134890" cy="6883400"/>
          </a:xfrm>
        </p:spPr>
      </p:pic>
    </p:spTree>
    <p:extLst>
      <p:ext uri="{BB962C8B-B14F-4D97-AF65-F5344CB8AC3E}">
        <p14:creationId xmlns:p14="http://schemas.microsoft.com/office/powerpoint/2010/main" val="17148545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
        <p:nvSpPr>
          <p:cNvPr id="7" name="Inhaltsplatzhalter 2"/>
          <p:cNvSpPr txBox="1">
            <a:spLocks/>
          </p:cNvSpPr>
          <p:nvPr/>
        </p:nvSpPr>
        <p:spPr>
          <a:xfrm>
            <a:off x="627154" y="1458062"/>
            <a:ext cx="8564880" cy="46904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Fridays for Future</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a turning point in human history</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Satyagraha since the beginning of the 21st century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15.2.2003: biggest protest event in human history</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“Antiglobalization movement“ / Social Forums</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Nonviolent Peaceforce</a:t>
            </a:r>
          </a:p>
          <a:p>
            <a:pPr marL="933450" lvl="1" indent="-533400" fontAlgn="auto">
              <a:spcBef>
                <a:spcPts val="400"/>
              </a:spcBef>
              <a:spcAft>
                <a:spcPts val="0"/>
              </a:spcAft>
              <a:buFont typeface="Arial" panose="020B0604020202020204" pitchFamily="34" charset="0"/>
              <a:buAutoNum type="arabicPeriod"/>
            </a:pPr>
            <a:r>
              <a:rPr lang="en-US" sz="2000" b="1" dirty="0" smtClean="0">
                <a:solidFill>
                  <a:srgbClr val="014AED"/>
                </a:solidFill>
              </a:rPr>
              <a:t>Otpor in Serbia and Arab spring </a:t>
            </a:r>
          </a:p>
          <a:p>
            <a:pPr marL="533400" indent="-533400" fontAlgn="auto">
              <a:spcBef>
                <a:spcPts val="800"/>
              </a:spcBef>
              <a:spcAft>
                <a:spcPts val="0"/>
              </a:spcAft>
              <a:buFont typeface="Arial" panose="020B0604020202020204" pitchFamily="34" charset="0"/>
              <a:buAutoNum type="arabicPeriod"/>
            </a:pPr>
            <a:r>
              <a:rPr lang="en-US" sz="2400" b="1" dirty="0" smtClean="0">
                <a:solidFill>
                  <a:srgbClr val="014AED"/>
                </a:solidFill>
              </a:rPr>
              <a:t>3 main dynamic aspects of the satyagraha approach</a:t>
            </a:r>
          </a:p>
          <a:p>
            <a:pPr marL="0" indent="0" fontAlgn="auto">
              <a:spcBef>
                <a:spcPts val="800"/>
              </a:spcBef>
              <a:spcAft>
                <a:spcPts val="0"/>
              </a:spcAft>
              <a:buNone/>
            </a:pPr>
            <a:endParaRPr lang="en-US" sz="2400" b="1" dirty="0" smtClean="0">
              <a:solidFill>
                <a:srgbClr val="014AED"/>
              </a:solidFill>
            </a:endParaRPr>
          </a:p>
          <a:p>
            <a:pPr marL="933450" lvl="1" indent="-533400" fontAlgn="auto">
              <a:spcBef>
                <a:spcPts val="400"/>
              </a:spcBef>
              <a:spcAft>
                <a:spcPts val="0"/>
              </a:spcAft>
              <a:buFont typeface="Arial" panose="020B0604020202020204" pitchFamily="34" charset="0"/>
              <a:buAutoNum type="arabicPeriod"/>
            </a:pPr>
            <a:endParaRPr lang="en-US" sz="2000" b="1" dirty="0" smtClean="0">
              <a:solidFill>
                <a:srgbClr val="014AED"/>
              </a:solidFill>
            </a:endParaRPr>
          </a:p>
          <a:p>
            <a:pPr marL="933450" lvl="1" indent="-533400" fontAlgn="auto">
              <a:spcBef>
                <a:spcPts val="400"/>
              </a:spcBef>
              <a:spcAft>
                <a:spcPts val="0"/>
              </a:spcAft>
              <a:buFont typeface="Arial" panose="020B0604020202020204" pitchFamily="34" charset="0"/>
              <a:buAutoNum type="arabicPeriod"/>
            </a:pPr>
            <a:endParaRPr lang="en-US" sz="2000" b="1" dirty="0" smtClean="0">
              <a:solidFill>
                <a:srgbClr val="014AED"/>
              </a:solidFill>
            </a:endParaRPr>
          </a:p>
          <a:p>
            <a:pPr marL="0" indent="0" fontAlgn="auto">
              <a:spcBef>
                <a:spcPts val="400"/>
              </a:spcBef>
              <a:spcAft>
                <a:spcPts val="0"/>
              </a:spcAft>
              <a:buFont typeface="Arial" panose="020B0604020202020204" pitchFamily="34" charset="0"/>
              <a:buNone/>
            </a:pPr>
            <a:endParaRPr lang="en-US" sz="2400" b="1" dirty="0" smtClean="0">
              <a:solidFill>
                <a:srgbClr val="0E0074"/>
              </a:solidFill>
            </a:endParaRPr>
          </a:p>
        </p:txBody>
      </p:sp>
    </p:spTree>
    <p:extLst>
      <p:ext uri="{BB962C8B-B14F-4D97-AF65-F5344CB8AC3E}">
        <p14:creationId xmlns:p14="http://schemas.microsoft.com/office/powerpoint/2010/main" val="26202905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10" name="Rechteck 9"/>
          <p:cNvSpPr/>
          <p:nvPr/>
        </p:nvSpPr>
        <p:spPr>
          <a:xfrm>
            <a:off x="107504" y="1180002"/>
            <a:ext cx="8928992" cy="4389920"/>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a:t>
            </a:r>
            <a:r>
              <a:rPr lang="de-DE" sz="3200" b="1" i="1" dirty="0" err="1" smtClean="0">
                <a:solidFill>
                  <a:srgbClr val="0404B8"/>
                </a:solidFill>
                <a:latin typeface="Calibri"/>
                <a:ea typeface="Calibri"/>
                <a:cs typeface="Times New Roman"/>
              </a:rPr>
              <a:t>Mass</a:t>
            </a:r>
            <a:r>
              <a:rPr lang="de-DE" sz="3200" b="1" i="1" dirty="0" smtClean="0">
                <a:solidFill>
                  <a:srgbClr val="0404B8"/>
                </a:solidFill>
                <a:latin typeface="Calibri"/>
                <a:ea typeface="Calibri"/>
                <a:cs typeface="Times New Roman"/>
              </a:rPr>
              <a:t>) </a:t>
            </a:r>
            <a:r>
              <a:rPr lang="de-DE" sz="3200" b="1" i="1" dirty="0">
                <a:solidFill>
                  <a:srgbClr val="0404B8"/>
                </a:solidFill>
                <a:latin typeface="Calibri"/>
                <a:ea typeface="Calibri"/>
                <a:cs typeface="Times New Roman"/>
              </a:rPr>
              <a:t>non-</a:t>
            </a:r>
            <a:r>
              <a:rPr lang="de-DE" sz="3200" b="1" i="1" dirty="0" err="1">
                <a:solidFill>
                  <a:srgbClr val="0404B8"/>
                </a:solidFill>
                <a:latin typeface="Calibri"/>
                <a:ea typeface="Calibri"/>
                <a:cs typeface="Times New Roman"/>
              </a:rPr>
              <a:t>cooperation</a:t>
            </a:r>
            <a:endParaRPr lang="de-DE" sz="3200" b="1" i="1" dirty="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9" name="Textfeld 8"/>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4813445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107504" y="1180002"/>
            <a:ext cx="8928992" cy="4287328"/>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1188">
              <a:lnSpc>
                <a:spcPct val="115000"/>
              </a:lnSpc>
              <a:spcAft>
                <a:spcPts val="400"/>
              </a:spcAft>
            </a:pPr>
            <a:r>
              <a:rPr lang="de-DE" sz="2400" dirty="0" smtClean="0"/>
              <a:t>„</a:t>
            </a:r>
            <a:r>
              <a:rPr lang="de-DE" sz="2400" dirty="0"/>
              <a:t>The </a:t>
            </a:r>
            <a:r>
              <a:rPr lang="de-DE" sz="2400" dirty="0" err="1"/>
              <a:t>most</a:t>
            </a:r>
            <a:r>
              <a:rPr lang="de-DE" sz="2400" dirty="0"/>
              <a:t> </a:t>
            </a:r>
            <a:r>
              <a:rPr lang="de-DE" sz="2400" dirty="0" smtClean="0"/>
              <a:t>persuasive </a:t>
            </a:r>
            <a:r>
              <a:rPr lang="de-DE" sz="2400" dirty="0"/>
              <a:t>form </a:t>
            </a:r>
            <a:r>
              <a:rPr lang="de-DE" sz="2400" dirty="0" smtClean="0"/>
              <a:t>to</a:t>
            </a:r>
            <a:br>
              <a:rPr lang="de-DE" sz="2400" dirty="0" smtClean="0"/>
            </a:br>
            <a:r>
              <a:rPr lang="de-DE" sz="2400" dirty="0" err="1" smtClean="0"/>
              <a:t>say</a:t>
            </a:r>
            <a:r>
              <a:rPr lang="de-DE" sz="2400" dirty="0" smtClean="0"/>
              <a:t> </a:t>
            </a:r>
            <a:r>
              <a:rPr lang="de-DE" sz="2400" dirty="0"/>
              <a:t>NO to the </a:t>
            </a:r>
            <a:r>
              <a:rPr lang="de-DE" sz="2400" dirty="0" err="1"/>
              <a:t>unacceptable</a:t>
            </a:r>
            <a:r>
              <a:rPr lang="de-DE" sz="2400" dirty="0"/>
              <a:t> </a:t>
            </a:r>
            <a:r>
              <a:rPr lang="de-DE" sz="2400" dirty="0" smtClean="0"/>
              <a:t/>
            </a:r>
            <a:br>
              <a:rPr lang="de-DE" sz="2400" dirty="0" smtClean="0"/>
            </a:br>
            <a:r>
              <a:rPr lang="de-DE" sz="2400" dirty="0" err="1" smtClean="0"/>
              <a:t>is</a:t>
            </a:r>
            <a:r>
              <a:rPr lang="de-DE" sz="2400" dirty="0" smtClean="0"/>
              <a:t> to do </a:t>
            </a:r>
            <a:r>
              <a:rPr lang="de-DE" sz="2400" dirty="0"/>
              <a:t>YES </a:t>
            </a:r>
            <a:r>
              <a:rPr lang="de-DE" sz="2400" dirty="0" smtClean="0"/>
              <a:t>for the </a:t>
            </a:r>
            <a:r>
              <a:rPr lang="de-DE" sz="2400" dirty="0" err="1"/>
              <a:t>more</a:t>
            </a:r>
            <a:r>
              <a:rPr lang="de-DE" sz="2400" dirty="0"/>
              <a:t> </a:t>
            </a:r>
            <a:r>
              <a:rPr lang="de-DE" sz="2400" dirty="0" err="1"/>
              <a:t>mature</a:t>
            </a:r>
            <a:r>
              <a:rPr lang="de-DE" sz="2400" dirty="0"/>
              <a:t> </a:t>
            </a:r>
            <a:r>
              <a:rPr lang="de-DE" sz="2400" dirty="0" err="1"/>
              <a:t>possibilities</a:t>
            </a:r>
            <a:r>
              <a:rPr lang="de-DE" sz="2400" dirty="0" smtClean="0"/>
              <a:t>.“ (Birgit Berg, </a:t>
            </a:r>
            <a:r>
              <a:rPr lang="en-US" sz="2400" dirty="0"/>
              <a:t>workshop for poetry and politics</a:t>
            </a:r>
            <a:r>
              <a:rPr lang="de-DE" sz="2400" dirty="0" smtClean="0"/>
              <a:t>)</a:t>
            </a:r>
            <a:endParaRPr lang="de-DE" sz="2400" dirty="0">
              <a:solidFill>
                <a:srgbClr val="0404B8"/>
              </a:solidFill>
              <a:effectLst/>
              <a:latin typeface="Calibri"/>
              <a:ea typeface="Calibri"/>
              <a:cs typeface="Times New Roman"/>
            </a:endParaRPr>
          </a:p>
        </p:txBody>
      </p:sp>
      <p:sp>
        <p:nvSpPr>
          <p:cNvPr id="9" name="Textfeld 8"/>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3845856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
        <p:nvSpPr>
          <p:cNvPr id="9" name="Rechteck 8"/>
          <p:cNvSpPr/>
          <p:nvPr/>
        </p:nvSpPr>
        <p:spPr>
          <a:xfrm>
            <a:off x="107504" y="1180002"/>
            <a:ext cx="8928992" cy="4287328"/>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1188">
              <a:lnSpc>
                <a:spcPct val="115000"/>
              </a:lnSpc>
              <a:spcAft>
                <a:spcPts val="400"/>
              </a:spcAft>
            </a:pPr>
            <a:r>
              <a:rPr lang="de-DE" sz="2400" dirty="0" smtClean="0"/>
              <a:t>„</a:t>
            </a:r>
            <a:r>
              <a:rPr lang="de-DE" sz="2400" dirty="0"/>
              <a:t>The </a:t>
            </a:r>
            <a:r>
              <a:rPr lang="de-DE" sz="2400" dirty="0" err="1"/>
              <a:t>most</a:t>
            </a:r>
            <a:r>
              <a:rPr lang="de-DE" sz="2400" dirty="0"/>
              <a:t> </a:t>
            </a:r>
            <a:r>
              <a:rPr lang="de-DE" sz="2400" dirty="0" smtClean="0"/>
              <a:t>persuasive </a:t>
            </a:r>
            <a:r>
              <a:rPr lang="de-DE" sz="2400" dirty="0"/>
              <a:t>form </a:t>
            </a:r>
            <a:r>
              <a:rPr lang="de-DE" sz="2400" dirty="0" smtClean="0"/>
              <a:t>to</a:t>
            </a:r>
            <a:br>
              <a:rPr lang="de-DE" sz="2400" dirty="0" smtClean="0"/>
            </a:br>
            <a:r>
              <a:rPr lang="de-DE" sz="2400" dirty="0" err="1" smtClean="0"/>
              <a:t>say</a:t>
            </a:r>
            <a:r>
              <a:rPr lang="de-DE" sz="2400" dirty="0" smtClean="0"/>
              <a:t> </a:t>
            </a:r>
            <a:r>
              <a:rPr lang="de-DE" sz="2400" dirty="0"/>
              <a:t>NO to the </a:t>
            </a:r>
            <a:r>
              <a:rPr lang="de-DE" sz="2400" dirty="0" err="1"/>
              <a:t>unacceptable</a:t>
            </a:r>
            <a:r>
              <a:rPr lang="de-DE" sz="2400" dirty="0"/>
              <a:t> </a:t>
            </a:r>
            <a:r>
              <a:rPr lang="de-DE" sz="2400" dirty="0" smtClean="0"/>
              <a:t/>
            </a:r>
            <a:br>
              <a:rPr lang="de-DE" sz="2400" dirty="0" smtClean="0"/>
            </a:br>
            <a:r>
              <a:rPr lang="de-DE" sz="2400" dirty="0" err="1" smtClean="0"/>
              <a:t>is</a:t>
            </a:r>
            <a:r>
              <a:rPr lang="de-DE" sz="2400" dirty="0" smtClean="0"/>
              <a:t> to do </a:t>
            </a:r>
            <a:r>
              <a:rPr lang="de-DE" sz="2400" dirty="0"/>
              <a:t>YES </a:t>
            </a:r>
            <a:r>
              <a:rPr lang="de-DE" sz="2400" dirty="0" smtClean="0"/>
              <a:t>for the </a:t>
            </a:r>
            <a:r>
              <a:rPr lang="de-DE" sz="2400" dirty="0" err="1"/>
              <a:t>more</a:t>
            </a:r>
            <a:r>
              <a:rPr lang="de-DE" sz="2400" dirty="0"/>
              <a:t> </a:t>
            </a:r>
            <a:r>
              <a:rPr lang="de-DE" sz="2400" dirty="0" err="1"/>
              <a:t>mature</a:t>
            </a:r>
            <a:r>
              <a:rPr lang="de-DE" sz="2400" dirty="0"/>
              <a:t> </a:t>
            </a:r>
            <a:r>
              <a:rPr lang="de-DE" sz="2400" dirty="0" err="1"/>
              <a:t>possibilities</a:t>
            </a:r>
            <a:r>
              <a:rPr lang="de-DE" sz="2400" dirty="0" smtClean="0"/>
              <a:t>.“ (Birgit Berg, </a:t>
            </a:r>
            <a:r>
              <a:rPr lang="en-US" sz="2400" dirty="0"/>
              <a:t>workshop for poetry and politics</a:t>
            </a:r>
            <a:r>
              <a:rPr lang="de-DE" sz="2400" dirty="0" smtClean="0"/>
              <a:t>)</a:t>
            </a:r>
            <a:endParaRPr lang="de-DE" sz="2400" dirty="0">
              <a:solidFill>
                <a:srgbClr val="0404B8"/>
              </a:solidFill>
              <a:effectLst/>
              <a:latin typeface="Calibri"/>
              <a:ea typeface="Calibri"/>
              <a:cs typeface="Times New Roman"/>
            </a:endParaRPr>
          </a:p>
        </p:txBody>
      </p:sp>
    </p:spTree>
    <p:extLst>
      <p:ext uri="{BB962C8B-B14F-4D97-AF65-F5344CB8AC3E}">
        <p14:creationId xmlns:p14="http://schemas.microsoft.com/office/powerpoint/2010/main" val="1963411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06" y="11367"/>
            <a:ext cx="10290412" cy="686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0030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10" name="Rechteck 9"/>
          <p:cNvSpPr/>
          <p:nvPr/>
        </p:nvSpPr>
        <p:spPr>
          <a:xfrm>
            <a:off x="107504" y="1180002"/>
            <a:ext cx="8928992" cy="3772315"/>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9" name="Textfeld 8"/>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3845856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10" name="Rechteck 9"/>
          <p:cNvSpPr/>
          <p:nvPr/>
        </p:nvSpPr>
        <p:spPr>
          <a:xfrm>
            <a:off x="107504" y="1180002"/>
            <a:ext cx="8928992" cy="3772315"/>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9" name="Textfeld 8"/>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32927130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10" name="Rechteck 9"/>
          <p:cNvSpPr/>
          <p:nvPr/>
        </p:nvSpPr>
        <p:spPr>
          <a:xfrm>
            <a:off x="107504" y="1180002"/>
            <a:ext cx="8928992" cy="3772315"/>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9" name="Textfeld 8"/>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5437675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10" name="Rechteck 9"/>
          <p:cNvSpPr/>
          <p:nvPr/>
        </p:nvSpPr>
        <p:spPr>
          <a:xfrm>
            <a:off x="107504" y="1180002"/>
            <a:ext cx="8928992" cy="3772315"/>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9" name="Textfeld 8"/>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19744239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8" name="Rechteck 7"/>
          <p:cNvSpPr/>
          <p:nvPr/>
        </p:nvSpPr>
        <p:spPr>
          <a:xfrm>
            <a:off x="107504" y="1180002"/>
            <a:ext cx="8928992" cy="4389920"/>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a:t>
            </a:r>
            <a:r>
              <a:rPr lang="de-DE" sz="3200" b="1" i="1" dirty="0" err="1" smtClean="0">
                <a:solidFill>
                  <a:srgbClr val="0404B8"/>
                </a:solidFill>
                <a:latin typeface="Calibri"/>
                <a:ea typeface="Calibri"/>
                <a:cs typeface="Times New Roman"/>
              </a:rPr>
              <a:t>Mass</a:t>
            </a:r>
            <a:r>
              <a:rPr lang="de-DE" sz="3200" b="1" i="1" dirty="0" smtClean="0">
                <a:solidFill>
                  <a:srgbClr val="0404B8"/>
                </a:solidFill>
                <a:latin typeface="Calibri"/>
                <a:ea typeface="Calibri"/>
                <a:cs typeface="Times New Roman"/>
              </a:rPr>
              <a:t>) </a:t>
            </a:r>
            <a:r>
              <a:rPr lang="de-DE" sz="3200" b="1" i="1" dirty="0">
                <a:solidFill>
                  <a:srgbClr val="0404B8"/>
                </a:solidFill>
                <a:latin typeface="Calibri"/>
                <a:ea typeface="Calibri"/>
                <a:cs typeface="Times New Roman"/>
              </a:rPr>
              <a:t>non-</a:t>
            </a:r>
            <a:r>
              <a:rPr lang="de-DE" sz="3200" b="1" i="1" dirty="0" err="1">
                <a:solidFill>
                  <a:srgbClr val="0404B8"/>
                </a:solidFill>
                <a:latin typeface="Calibri"/>
                <a:ea typeface="Calibri"/>
                <a:cs typeface="Times New Roman"/>
              </a:rPr>
              <a:t>cooperation</a:t>
            </a:r>
            <a:endParaRPr lang="de-DE" sz="3200" b="1" i="1" dirty="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7" name="Textfeld 6"/>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11414737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8" name="Rechteck 7"/>
          <p:cNvSpPr/>
          <p:nvPr/>
        </p:nvSpPr>
        <p:spPr>
          <a:xfrm>
            <a:off x="107504" y="1180002"/>
            <a:ext cx="8928992" cy="4389920"/>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a:t>
            </a:r>
            <a:r>
              <a:rPr lang="de-DE" sz="3200" b="1" i="1" dirty="0" err="1" smtClean="0">
                <a:solidFill>
                  <a:srgbClr val="0404B8"/>
                </a:solidFill>
                <a:latin typeface="Calibri"/>
                <a:ea typeface="Calibri"/>
                <a:cs typeface="Times New Roman"/>
              </a:rPr>
              <a:t>Mass</a:t>
            </a:r>
            <a:r>
              <a:rPr lang="de-DE" sz="3200" b="1" i="1" dirty="0" smtClean="0">
                <a:solidFill>
                  <a:srgbClr val="0404B8"/>
                </a:solidFill>
                <a:latin typeface="Calibri"/>
                <a:ea typeface="Calibri"/>
                <a:cs typeface="Times New Roman"/>
              </a:rPr>
              <a:t>) </a:t>
            </a:r>
            <a:r>
              <a:rPr lang="de-DE" sz="3200" b="1" i="1" dirty="0">
                <a:solidFill>
                  <a:srgbClr val="0404B8"/>
                </a:solidFill>
                <a:latin typeface="Calibri"/>
                <a:ea typeface="Calibri"/>
                <a:cs typeface="Times New Roman"/>
              </a:rPr>
              <a:t>non-</a:t>
            </a:r>
            <a:r>
              <a:rPr lang="de-DE" sz="3200" b="1" i="1" dirty="0" err="1">
                <a:solidFill>
                  <a:srgbClr val="0404B8"/>
                </a:solidFill>
                <a:latin typeface="Calibri"/>
                <a:ea typeface="Calibri"/>
                <a:cs typeface="Times New Roman"/>
              </a:rPr>
              <a:t>cooperation</a:t>
            </a:r>
            <a:endParaRPr lang="de-DE" sz="3200" b="1" i="1" dirty="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7" name="Textfeld 6"/>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15901383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sp>
        <p:nvSpPr>
          <p:cNvPr id="8" name="Rechteck 7"/>
          <p:cNvSpPr/>
          <p:nvPr/>
        </p:nvSpPr>
        <p:spPr>
          <a:xfrm>
            <a:off x="107504" y="1180002"/>
            <a:ext cx="8928992" cy="4389920"/>
          </a:xfrm>
          <a:prstGeom prst="rect">
            <a:avLst/>
          </a:prstGeom>
        </p:spPr>
        <p:txBody>
          <a:bodyPr wrap="square">
            <a:spAutoFit/>
          </a:bodyPr>
          <a:lstStyle/>
          <a:p>
            <a:pPr marL="1800225" indent="-622300">
              <a:lnSpc>
                <a:spcPct val="115000"/>
              </a:lnSpc>
              <a:spcAft>
                <a:spcPts val="700"/>
              </a:spcAft>
            </a:pPr>
            <a:r>
              <a:rPr lang="en-US" sz="3200" b="1" i="1" dirty="0">
                <a:solidFill>
                  <a:schemeClr val="tx1">
                    <a:lumMod val="85000"/>
                    <a:lumOff val="15000"/>
                  </a:schemeClr>
                </a:solidFill>
                <a:latin typeface="Calibri"/>
                <a:ea typeface="Calibri"/>
                <a:cs typeface="Times New Roman"/>
              </a:rPr>
              <a:t>3 main dynamic aspects </a:t>
            </a:r>
            <a:r>
              <a:rPr lang="en-US" sz="3200" b="1" i="1" dirty="0" smtClean="0">
                <a:solidFill>
                  <a:schemeClr val="tx1">
                    <a:lumMod val="85000"/>
                    <a:lumOff val="15000"/>
                  </a:schemeClr>
                </a:solidFill>
                <a:latin typeface="Calibri"/>
                <a:ea typeface="Calibri"/>
                <a:cs typeface="Times New Roman"/>
              </a:rPr>
              <a:t/>
            </a:r>
            <a:br>
              <a:rPr lang="en-US" sz="3200" b="1" i="1" dirty="0" smtClean="0">
                <a:solidFill>
                  <a:schemeClr val="tx1">
                    <a:lumMod val="85000"/>
                    <a:lumOff val="15000"/>
                  </a:schemeClr>
                </a:solidFill>
                <a:latin typeface="Calibri"/>
                <a:ea typeface="Calibri"/>
                <a:cs typeface="Times New Roman"/>
              </a:rPr>
            </a:br>
            <a:r>
              <a:rPr lang="en-US" sz="3200" b="1" i="1" dirty="0" smtClean="0">
                <a:solidFill>
                  <a:schemeClr val="tx1">
                    <a:lumMod val="85000"/>
                    <a:lumOff val="15000"/>
                  </a:schemeClr>
                </a:solidFill>
                <a:latin typeface="Calibri"/>
                <a:ea typeface="Calibri"/>
                <a:cs typeface="Times New Roman"/>
              </a:rPr>
              <a:t>of </a:t>
            </a:r>
            <a:r>
              <a:rPr lang="en-US" sz="3200" b="1" i="1" dirty="0">
                <a:solidFill>
                  <a:schemeClr val="tx1">
                    <a:lumMod val="85000"/>
                    <a:lumOff val="15000"/>
                  </a:schemeClr>
                </a:solidFill>
                <a:latin typeface="Calibri"/>
                <a:ea typeface="Calibri"/>
                <a:cs typeface="Times New Roman"/>
              </a:rPr>
              <a:t>the satyagraha approach:*</a:t>
            </a:r>
            <a:endParaRPr lang="en-US" sz="3200" b="1" i="1" dirty="0" smtClean="0">
              <a:solidFill>
                <a:schemeClr val="tx1">
                  <a:lumMod val="85000"/>
                  <a:lumOff val="15000"/>
                </a:schemeClr>
              </a:solidFill>
              <a:latin typeface="Calibri"/>
              <a:ea typeface="Calibri"/>
              <a:cs typeface="Times New Roman"/>
            </a:endParaRPr>
          </a:p>
          <a:p>
            <a:pPr marL="1355725" indent="-177800">
              <a:lnSpc>
                <a:spcPct val="115000"/>
              </a:lnSpc>
              <a:spcAft>
                <a:spcPts val="700"/>
              </a:spcAft>
            </a:pPr>
            <a:r>
              <a:rPr lang="en-US" sz="3200" b="1" i="1" dirty="0" smtClean="0">
                <a:solidFill>
                  <a:schemeClr val="tx1">
                    <a:lumMod val="85000"/>
                    <a:lumOff val="15000"/>
                  </a:schemeClr>
                </a:solidFill>
                <a:latin typeface="Calibri"/>
                <a:ea typeface="Calibri"/>
                <a:cs typeface="Times New Roman"/>
              </a:rPr>
              <a:t> </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Independent </a:t>
            </a:r>
            <a:r>
              <a:rPr lang="de-DE" sz="3200" b="1" i="1" dirty="0" err="1" smtClean="0">
                <a:solidFill>
                  <a:srgbClr val="0404B8"/>
                </a:solidFill>
                <a:latin typeface="Calibri"/>
                <a:ea typeface="Calibri"/>
                <a:cs typeface="Times New Roman"/>
              </a:rPr>
              <a:t>action</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a:solidFill>
                  <a:srgbClr val="0404B8"/>
                </a:solidFill>
                <a:latin typeface="Calibri"/>
                <a:ea typeface="Calibri"/>
                <a:cs typeface="Times New Roman"/>
              </a:rPr>
              <a:t>“</a:t>
            </a:r>
            <a:r>
              <a:rPr lang="de-DE" sz="3200" b="1" i="1" dirty="0" err="1">
                <a:solidFill>
                  <a:srgbClr val="0404B8"/>
                </a:solidFill>
                <a:latin typeface="Calibri"/>
                <a:ea typeface="Calibri"/>
                <a:cs typeface="Times New Roman"/>
              </a:rPr>
              <a:t>Contagion</a:t>
            </a:r>
            <a:r>
              <a:rPr lang="de-DE" sz="3200" b="1" i="1" dirty="0">
                <a:solidFill>
                  <a:srgbClr val="0404B8"/>
                </a:solidFill>
                <a:latin typeface="Calibri"/>
                <a:ea typeface="Calibri"/>
                <a:cs typeface="Times New Roman"/>
              </a:rPr>
              <a:t>” </a:t>
            </a:r>
            <a:r>
              <a:rPr lang="de-DE" sz="3200" b="1" i="1" dirty="0" smtClean="0">
                <a:solidFill>
                  <a:srgbClr val="0404B8"/>
                </a:solidFill>
                <a:latin typeface="Calibri"/>
                <a:ea typeface="Calibri"/>
                <a:cs typeface="Times New Roman"/>
              </a:rPr>
              <a:t>/ </a:t>
            </a:r>
            <a:r>
              <a:rPr lang="de-DE" sz="3200" b="1" i="1" dirty="0" err="1" smtClean="0">
                <a:solidFill>
                  <a:srgbClr val="0404B8"/>
                </a:solidFill>
                <a:latin typeface="Calibri"/>
                <a:ea typeface="Calibri"/>
                <a:cs typeface="Times New Roman"/>
              </a:rPr>
              <a:t>resonance</a:t>
            </a:r>
            <a:endParaRPr lang="de-DE" sz="3200" b="1" i="1" dirty="0" smtClean="0">
              <a:solidFill>
                <a:srgbClr val="0404B8"/>
              </a:solidFill>
              <a:latin typeface="Calibri"/>
              <a:ea typeface="Calibri"/>
              <a:cs typeface="Times New Roman"/>
            </a:endParaRPr>
          </a:p>
          <a:p>
            <a:pPr marL="1889125" indent="-457200">
              <a:lnSpc>
                <a:spcPct val="115000"/>
              </a:lnSpc>
              <a:spcAft>
                <a:spcPts val="400"/>
              </a:spcAft>
              <a:buFont typeface="Wingdings" panose="05000000000000000000" pitchFamily="2" charset="2"/>
              <a:buChar char="§"/>
            </a:pPr>
            <a:r>
              <a:rPr lang="de-DE" sz="3200" b="1" i="1" dirty="0" smtClean="0">
                <a:solidFill>
                  <a:srgbClr val="0404B8"/>
                </a:solidFill>
                <a:latin typeface="Calibri"/>
                <a:ea typeface="Calibri"/>
                <a:cs typeface="Times New Roman"/>
              </a:rPr>
              <a:t>(</a:t>
            </a:r>
            <a:r>
              <a:rPr lang="de-DE" sz="3200" b="1" i="1" dirty="0" err="1" smtClean="0">
                <a:solidFill>
                  <a:srgbClr val="0404B8"/>
                </a:solidFill>
                <a:latin typeface="Calibri"/>
                <a:ea typeface="Calibri"/>
                <a:cs typeface="Times New Roman"/>
              </a:rPr>
              <a:t>Mass</a:t>
            </a:r>
            <a:r>
              <a:rPr lang="de-DE" sz="3200" b="1" i="1" dirty="0" smtClean="0">
                <a:solidFill>
                  <a:srgbClr val="0404B8"/>
                </a:solidFill>
                <a:latin typeface="Calibri"/>
                <a:ea typeface="Calibri"/>
                <a:cs typeface="Times New Roman"/>
              </a:rPr>
              <a:t>) </a:t>
            </a:r>
            <a:r>
              <a:rPr lang="de-DE" sz="3200" b="1" i="1" dirty="0">
                <a:solidFill>
                  <a:srgbClr val="0404B8"/>
                </a:solidFill>
                <a:latin typeface="Calibri"/>
                <a:ea typeface="Calibri"/>
                <a:cs typeface="Times New Roman"/>
              </a:rPr>
              <a:t>non-</a:t>
            </a:r>
            <a:r>
              <a:rPr lang="de-DE" sz="3200" b="1" i="1" dirty="0" err="1">
                <a:solidFill>
                  <a:srgbClr val="0404B8"/>
                </a:solidFill>
                <a:latin typeface="Calibri"/>
                <a:ea typeface="Calibri"/>
                <a:cs typeface="Times New Roman"/>
              </a:rPr>
              <a:t>cooperation</a:t>
            </a:r>
            <a:endParaRPr lang="de-DE" sz="3200" b="1" i="1" dirty="0">
              <a:solidFill>
                <a:srgbClr val="0404B8"/>
              </a:solidFill>
              <a:latin typeface="Calibri"/>
              <a:ea typeface="Calibri"/>
              <a:cs typeface="Times New Roman"/>
            </a:endParaRPr>
          </a:p>
          <a:p>
            <a:pPr marL="1150938">
              <a:lnSpc>
                <a:spcPct val="115000"/>
              </a:lnSpc>
              <a:spcAft>
                <a:spcPts val="400"/>
              </a:spcAft>
            </a:pPr>
            <a:endParaRPr lang="de-DE" sz="3200" dirty="0">
              <a:solidFill>
                <a:srgbClr val="0404B8"/>
              </a:solidFill>
              <a:effectLst/>
              <a:latin typeface="Calibri"/>
              <a:ea typeface="Calibri"/>
              <a:cs typeface="Times New Roman"/>
            </a:endParaRPr>
          </a:p>
        </p:txBody>
      </p:sp>
      <p:sp>
        <p:nvSpPr>
          <p:cNvPr id="7" name="Textfeld 6"/>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9767684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
        <p:nvSpPr>
          <p:cNvPr id="6" name="Inhaltsplatzhalter 2"/>
          <p:cNvSpPr>
            <a:spLocks noGrp="1"/>
          </p:cNvSpPr>
          <p:nvPr>
            <p:ph idx="1"/>
          </p:nvPr>
        </p:nvSpPr>
        <p:spPr>
          <a:xfrm>
            <a:off x="627154" y="1458062"/>
            <a:ext cx="8564880" cy="4690490"/>
          </a:xfrm>
        </p:spPr>
        <p:txBody>
          <a:bodyPr/>
          <a:lstStyle/>
          <a:p>
            <a:pPr marL="533400" indent="-533400">
              <a:spcBef>
                <a:spcPts val="800"/>
              </a:spcBef>
              <a:buAutoNum type="arabicPeriod"/>
            </a:pPr>
            <a:r>
              <a:rPr lang="en-US" sz="2400" b="1" dirty="0" smtClean="0">
                <a:solidFill>
                  <a:srgbClr val="014AED"/>
                </a:solidFill>
              </a:rPr>
              <a:t>Fridays for Future</a:t>
            </a:r>
          </a:p>
          <a:p>
            <a:pPr marL="533400" indent="-533400">
              <a:spcBef>
                <a:spcPts val="800"/>
              </a:spcBef>
              <a:buAutoNum type="arabicPeriod"/>
            </a:pPr>
            <a:r>
              <a:rPr lang="en-US" sz="2400" b="1" dirty="0" smtClean="0">
                <a:solidFill>
                  <a:srgbClr val="014AED"/>
                </a:solidFill>
              </a:rPr>
              <a:t>The terms nonviolence, satyagraha, </a:t>
            </a:r>
            <a:br>
              <a:rPr lang="en-US" sz="2400" b="1" dirty="0" smtClean="0">
                <a:solidFill>
                  <a:srgbClr val="014AED"/>
                </a:solidFill>
              </a:rPr>
            </a:br>
            <a:r>
              <a:rPr lang="en-US" sz="2400" b="1" dirty="0" smtClean="0">
                <a:solidFill>
                  <a:srgbClr val="014AED"/>
                </a:solidFill>
              </a:rPr>
              <a:t>Power of goodness</a:t>
            </a:r>
          </a:p>
          <a:p>
            <a:pPr marL="533400" indent="-533400">
              <a:spcBef>
                <a:spcPts val="800"/>
              </a:spcBef>
              <a:buAutoNum type="arabicPeriod"/>
            </a:pPr>
            <a:r>
              <a:rPr lang="en-US" sz="2400" b="1" dirty="0" smtClean="0">
                <a:solidFill>
                  <a:srgbClr val="014AED"/>
                </a:solidFill>
              </a:rPr>
              <a:t>Satyagraha: a turning point in </a:t>
            </a:r>
            <a:r>
              <a:rPr lang="en-US" sz="2400" b="1" dirty="0">
                <a:solidFill>
                  <a:srgbClr val="014AED"/>
                </a:solidFill>
              </a:rPr>
              <a:t>human </a:t>
            </a:r>
            <a:r>
              <a:rPr lang="en-US" sz="2400" b="1" dirty="0" smtClean="0">
                <a:solidFill>
                  <a:srgbClr val="014AED"/>
                </a:solidFill>
              </a:rPr>
              <a:t>history</a:t>
            </a:r>
          </a:p>
          <a:p>
            <a:pPr marL="533400" indent="-533400">
              <a:spcBef>
                <a:spcPts val="800"/>
              </a:spcBef>
              <a:buAutoNum type="arabicPeriod"/>
            </a:pPr>
            <a:r>
              <a:rPr lang="en-US" sz="2400" b="1" dirty="0" smtClean="0">
                <a:solidFill>
                  <a:srgbClr val="014AED"/>
                </a:solidFill>
              </a:rPr>
              <a:t>Satyagraha </a:t>
            </a:r>
            <a:r>
              <a:rPr lang="en-US" sz="2400" b="1" dirty="0">
                <a:solidFill>
                  <a:srgbClr val="014AED"/>
                </a:solidFill>
              </a:rPr>
              <a:t>since the beginning of the 21st </a:t>
            </a:r>
            <a:r>
              <a:rPr lang="en-US" sz="2400" b="1" dirty="0" smtClean="0">
                <a:solidFill>
                  <a:srgbClr val="014AED"/>
                </a:solidFill>
              </a:rPr>
              <a:t>century</a:t>
            </a:r>
          </a:p>
          <a:p>
            <a:pPr marL="933450" lvl="1" indent="-533400">
              <a:spcBef>
                <a:spcPts val="400"/>
              </a:spcBef>
              <a:buAutoNum type="arabicPeriod"/>
            </a:pPr>
            <a:r>
              <a:rPr lang="en-US" sz="2000" b="1" dirty="0">
                <a:solidFill>
                  <a:srgbClr val="014AED"/>
                </a:solidFill>
              </a:rPr>
              <a:t>15.2.2003</a:t>
            </a:r>
            <a:r>
              <a:rPr lang="en-US" sz="2000" b="1" dirty="0" smtClean="0">
                <a:solidFill>
                  <a:srgbClr val="014AED"/>
                </a:solidFill>
              </a:rPr>
              <a:t>: biggest </a:t>
            </a:r>
            <a:r>
              <a:rPr lang="en-US" sz="2000" b="1" dirty="0">
                <a:solidFill>
                  <a:srgbClr val="014AED"/>
                </a:solidFill>
              </a:rPr>
              <a:t>protest event in human history</a:t>
            </a:r>
            <a:endParaRPr lang="en-US" sz="2000" b="1" dirty="0" smtClean="0">
              <a:solidFill>
                <a:srgbClr val="014AED"/>
              </a:solidFill>
            </a:endParaRPr>
          </a:p>
          <a:p>
            <a:pPr marL="933450" lvl="1" indent="-533400">
              <a:spcBef>
                <a:spcPts val="400"/>
              </a:spcBef>
              <a:buAutoNum type="arabicPeriod"/>
            </a:pPr>
            <a:r>
              <a:rPr lang="en-US" sz="2000" b="1" dirty="0" smtClean="0">
                <a:solidFill>
                  <a:srgbClr val="014AED"/>
                </a:solidFill>
              </a:rPr>
              <a:t>“Antiglobalization movement“ / Social Forums</a:t>
            </a:r>
          </a:p>
          <a:p>
            <a:pPr marL="933450" lvl="1" indent="-533400">
              <a:spcBef>
                <a:spcPts val="400"/>
              </a:spcBef>
              <a:buAutoNum type="arabicPeriod"/>
            </a:pPr>
            <a:r>
              <a:rPr lang="en-US" sz="2000" b="1" dirty="0" smtClean="0">
                <a:solidFill>
                  <a:srgbClr val="014AED"/>
                </a:solidFill>
              </a:rPr>
              <a:t>Nonviolent Peaceforce</a:t>
            </a:r>
          </a:p>
          <a:p>
            <a:pPr marL="933450" lvl="1" indent="-533400">
              <a:spcBef>
                <a:spcPts val="400"/>
              </a:spcBef>
              <a:buAutoNum type="arabicPeriod"/>
            </a:pPr>
            <a:r>
              <a:rPr lang="en-US" sz="2000" b="1" dirty="0" smtClean="0">
                <a:solidFill>
                  <a:srgbClr val="014AED"/>
                </a:solidFill>
              </a:rPr>
              <a:t>Otpor in Serbia and Arab spring </a:t>
            </a:r>
          </a:p>
          <a:p>
            <a:pPr marL="533400" indent="-533400">
              <a:spcBef>
                <a:spcPts val="800"/>
              </a:spcBef>
              <a:buAutoNum type="arabicPeriod"/>
            </a:pPr>
            <a:r>
              <a:rPr lang="en-US" sz="2400" b="1" dirty="0">
                <a:solidFill>
                  <a:srgbClr val="014AED"/>
                </a:solidFill>
              </a:rPr>
              <a:t>3 </a:t>
            </a:r>
            <a:r>
              <a:rPr lang="en-US" sz="2400" b="1" dirty="0" smtClean="0">
                <a:solidFill>
                  <a:srgbClr val="014AED"/>
                </a:solidFill>
              </a:rPr>
              <a:t>main </a:t>
            </a:r>
            <a:r>
              <a:rPr lang="en-US" sz="2400" b="1" dirty="0">
                <a:solidFill>
                  <a:srgbClr val="014AED"/>
                </a:solidFill>
              </a:rPr>
              <a:t>dynamic aspects </a:t>
            </a:r>
            <a:r>
              <a:rPr lang="en-US" sz="2400" b="1" dirty="0" smtClean="0">
                <a:solidFill>
                  <a:srgbClr val="014AED"/>
                </a:solidFill>
              </a:rPr>
              <a:t>of </a:t>
            </a:r>
            <a:r>
              <a:rPr lang="en-US" sz="2400" b="1" dirty="0">
                <a:solidFill>
                  <a:srgbClr val="014AED"/>
                </a:solidFill>
              </a:rPr>
              <a:t>the satyagraha </a:t>
            </a:r>
            <a:r>
              <a:rPr lang="en-US" sz="2400" b="1" dirty="0" smtClean="0">
                <a:solidFill>
                  <a:srgbClr val="014AED"/>
                </a:solidFill>
              </a:rPr>
              <a:t>approach</a:t>
            </a:r>
          </a:p>
          <a:p>
            <a:pPr marL="533400" indent="-533400">
              <a:spcBef>
                <a:spcPts val="800"/>
              </a:spcBef>
              <a:buAutoNum type="arabicPeriod"/>
            </a:pPr>
            <a:r>
              <a:rPr lang="en-US" sz="2400" b="1" dirty="0">
                <a:solidFill>
                  <a:srgbClr val="014AED"/>
                </a:solidFill>
              </a:rPr>
              <a:t>Rules of satyagraha (in a general sense)</a:t>
            </a:r>
            <a:endParaRPr lang="en-US" sz="2400" b="1" dirty="0" smtClean="0">
              <a:solidFill>
                <a:srgbClr val="014AED"/>
              </a:solidFill>
            </a:endParaRPr>
          </a:p>
          <a:p>
            <a:pPr marL="533400" indent="-533400">
              <a:spcBef>
                <a:spcPts val="800"/>
              </a:spcBef>
              <a:buAutoNum type="arabicPeriod"/>
            </a:pPr>
            <a:endParaRPr lang="en-US" sz="24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933450" lvl="1" indent="-533400">
              <a:spcBef>
                <a:spcPts val="400"/>
              </a:spcBef>
              <a:buAutoNum type="arabicPeriod"/>
            </a:pPr>
            <a:endParaRPr lang="en-US" sz="2000" b="1" dirty="0" smtClean="0">
              <a:solidFill>
                <a:srgbClr val="014AED"/>
              </a:solidFill>
            </a:endParaRPr>
          </a:p>
          <a:p>
            <a:pPr marL="0" indent="0">
              <a:spcBef>
                <a:spcPts val="400"/>
              </a:spcBef>
              <a:buNone/>
            </a:pPr>
            <a:endParaRPr lang="en-US" sz="2400" b="1" dirty="0" smtClean="0">
              <a:solidFill>
                <a:srgbClr val="0E0074"/>
              </a:solidFill>
            </a:endParaRPr>
          </a:p>
        </p:txBody>
      </p:sp>
    </p:spTree>
    <p:extLst>
      <p:ext uri="{BB962C8B-B14F-4D97-AF65-F5344CB8AC3E}">
        <p14:creationId xmlns:p14="http://schemas.microsoft.com/office/powerpoint/2010/main" val="33890309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03586" y="834724"/>
            <a:ext cx="8388894" cy="5156796"/>
          </a:xfrm>
          <a:prstGeom prst="rect">
            <a:avLst/>
          </a:prstGeom>
        </p:spPr>
        <p:txBody>
          <a:bodyPr wrap="square">
            <a:spAutoFit/>
          </a:bodyPr>
          <a:lstStyle/>
          <a:p>
            <a:pPr algn="ctr">
              <a:lnSpc>
                <a:spcPct val="115000"/>
              </a:lnSpc>
              <a:spcAft>
                <a:spcPts val="1000"/>
              </a:spcAft>
            </a:pPr>
            <a:r>
              <a:rPr lang="en-US" sz="2400" b="1" dirty="0" smtClean="0">
                <a:solidFill>
                  <a:srgbClr val="000000"/>
                </a:solidFill>
                <a:latin typeface="Calibri"/>
                <a:cs typeface="Arial"/>
              </a:rPr>
              <a:t>Rules of satyagraha </a:t>
            </a:r>
            <a:r>
              <a:rPr lang="en-US" sz="2400" dirty="0" smtClean="0">
                <a:solidFill>
                  <a:srgbClr val="000000"/>
                </a:solidFill>
                <a:latin typeface="Calibri"/>
                <a:cs typeface="Arial"/>
              </a:rPr>
              <a:t>(in a general sense)</a:t>
            </a:r>
            <a:r>
              <a:rPr lang="en-US" sz="2400" b="1" dirty="0" smtClean="0">
                <a:solidFill>
                  <a:srgbClr val="000000"/>
                </a:solidFill>
                <a:latin typeface="Calibri"/>
                <a:cs typeface="Arial"/>
              </a:rPr>
              <a:t>*</a:t>
            </a:r>
            <a:endParaRPr lang="de-DE" sz="1200" dirty="0">
              <a:latin typeface="Times New Roman"/>
              <a:ea typeface="Times New Roman"/>
            </a:endParaRPr>
          </a:p>
          <a:p>
            <a:pPr marL="356870" indent="-173990">
              <a:spcAft>
                <a:spcPts val="700"/>
              </a:spcAft>
            </a:pPr>
            <a:r>
              <a:rPr lang="en-GB" sz="2400" b="1" i="1" dirty="0">
                <a:solidFill>
                  <a:srgbClr val="007600"/>
                </a:solidFill>
                <a:latin typeface="Calibri"/>
                <a:ea typeface="Calibri"/>
              </a:rPr>
              <a:t>- </a:t>
            </a:r>
            <a:r>
              <a:rPr lang="en-GB" sz="2400" b="1" i="1" dirty="0" smtClean="0">
                <a:solidFill>
                  <a:srgbClr val="007600"/>
                </a:solidFill>
                <a:latin typeface="Calibri"/>
                <a:ea typeface="Calibri"/>
              </a:rPr>
              <a:t>Trust </a:t>
            </a:r>
            <a:r>
              <a:rPr lang="en-GB" sz="2400" i="1" dirty="0">
                <a:solidFill>
                  <a:srgbClr val="007600"/>
                </a:solidFill>
                <a:latin typeface="Calibri"/>
                <a:ea typeface="Calibri"/>
              </a:rPr>
              <a:t>in </a:t>
            </a:r>
            <a:r>
              <a:rPr lang="en-GB" sz="2400" i="1" dirty="0" smtClean="0">
                <a:solidFill>
                  <a:srgbClr val="007600"/>
                </a:solidFill>
                <a:latin typeface="Calibri"/>
                <a:ea typeface="Calibri"/>
              </a:rPr>
              <a:t>other powers</a:t>
            </a:r>
            <a:r>
              <a:rPr lang="en-GB" sz="2400" i="1" dirty="0">
                <a:solidFill>
                  <a:srgbClr val="007600"/>
                </a:solidFill>
                <a:latin typeface="Calibri"/>
                <a:ea typeface="Calibri"/>
              </a:rPr>
              <a:t>, in life, in God;</a:t>
            </a:r>
            <a:r>
              <a:rPr lang="en-GB" sz="2400" b="1" i="1" dirty="0">
                <a:solidFill>
                  <a:srgbClr val="007600"/>
                </a:solidFill>
                <a:latin typeface="Calibri"/>
                <a:ea typeface="Calibri"/>
              </a:rPr>
              <a:t> </a:t>
            </a:r>
            <a:endParaRPr lang="de-DE" sz="1200" dirty="0">
              <a:latin typeface="Times New Roman"/>
              <a:ea typeface="Times New Roman"/>
            </a:endParaRPr>
          </a:p>
          <a:p>
            <a:pPr marL="365760" indent="-182880">
              <a:spcAft>
                <a:spcPts val="400"/>
              </a:spcAft>
            </a:pPr>
            <a:r>
              <a:rPr lang="de-DE" sz="2400" b="1" i="1" dirty="0">
                <a:solidFill>
                  <a:srgbClr val="000099"/>
                </a:solidFill>
                <a:latin typeface="Calibri"/>
                <a:ea typeface="Calibri"/>
              </a:rPr>
              <a:t>- </a:t>
            </a:r>
            <a:r>
              <a:rPr lang="de-DE" sz="2400" i="1" dirty="0" err="1">
                <a:solidFill>
                  <a:srgbClr val="000099"/>
                </a:solidFill>
                <a:latin typeface="Calibri"/>
                <a:ea typeface="Calibri"/>
              </a:rPr>
              <a:t>show</a:t>
            </a:r>
            <a:r>
              <a:rPr lang="de-DE" sz="2400" b="1" i="1" dirty="0">
                <a:solidFill>
                  <a:srgbClr val="000099"/>
                </a:solidFill>
                <a:latin typeface="Calibri"/>
                <a:ea typeface="Calibri"/>
              </a:rPr>
              <a:t> </a:t>
            </a:r>
            <a:r>
              <a:rPr lang="de-DE" sz="2400" b="1" i="1" dirty="0" err="1">
                <a:solidFill>
                  <a:srgbClr val="000099"/>
                </a:solidFill>
                <a:latin typeface="Calibri"/>
                <a:ea typeface="Calibri"/>
              </a:rPr>
              <a:t>courage</a:t>
            </a:r>
            <a:r>
              <a:rPr lang="de-DE" sz="2400" b="1" i="1" dirty="0">
                <a:solidFill>
                  <a:srgbClr val="000099"/>
                </a:solidFill>
                <a:latin typeface="Calibri"/>
                <a:ea typeface="Calibri"/>
              </a:rPr>
              <a:t> </a:t>
            </a:r>
            <a:r>
              <a:rPr lang="de-DE" sz="2400" i="1" dirty="0" err="1">
                <a:solidFill>
                  <a:srgbClr val="000099"/>
                </a:solidFill>
                <a:latin typeface="Calibri"/>
                <a:ea typeface="Calibri"/>
              </a:rPr>
              <a:t>even</a:t>
            </a:r>
            <a:r>
              <a:rPr lang="de-DE" sz="2400" i="1" dirty="0">
                <a:solidFill>
                  <a:srgbClr val="000099"/>
                </a:solidFill>
                <a:latin typeface="Calibri"/>
                <a:ea typeface="Calibri"/>
              </a:rPr>
              <a:t> </a:t>
            </a:r>
            <a:r>
              <a:rPr lang="de-DE" sz="2400" i="1" dirty="0" err="1" smtClean="0">
                <a:solidFill>
                  <a:srgbClr val="000099"/>
                </a:solidFill>
                <a:latin typeface="Calibri"/>
                <a:ea typeface="Calibri"/>
              </a:rPr>
              <a:t>when</a:t>
            </a:r>
            <a:r>
              <a:rPr lang="de-DE" sz="2400" i="1" dirty="0" smtClean="0">
                <a:solidFill>
                  <a:srgbClr val="000099"/>
                </a:solidFill>
                <a:latin typeface="Calibri"/>
                <a:ea typeface="Calibri"/>
              </a:rPr>
              <a:t> </a:t>
            </a:r>
            <a:r>
              <a:rPr lang="de-DE" sz="2400" i="1" dirty="0" err="1" smtClean="0">
                <a:solidFill>
                  <a:srgbClr val="000099"/>
                </a:solidFill>
                <a:latin typeface="Calibri"/>
                <a:ea typeface="Calibri"/>
              </a:rPr>
              <a:t>you</a:t>
            </a:r>
            <a:r>
              <a:rPr lang="de-DE" sz="2400" i="1" dirty="0" smtClean="0">
                <a:solidFill>
                  <a:srgbClr val="000099"/>
                </a:solidFill>
                <a:latin typeface="Calibri"/>
                <a:ea typeface="Calibri"/>
              </a:rPr>
              <a:t> </a:t>
            </a:r>
            <a:r>
              <a:rPr lang="de-DE" sz="2400" i="1" dirty="0" err="1" smtClean="0">
                <a:solidFill>
                  <a:srgbClr val="000099"/>
                </a:solidFill>
                <a:latin typeface="Calibri"/>
                <a:ea typeface="Calibri"/>
              </a:rPr>
              <a:t>are</a:t>
            </a:r>
            <a:r>
              <a:rPr lang="de-DE" sz="2400" i="1" dirty="0" smtClean="0">
                <a:solidFill>
                  <a:srgbClr val="000099"/>
                </a:solidFill>
                <a:latin typeface="Calibri"/>
                <a:ea typeface="Calibri"/>
              </a:rPr>
              <a:t> </a:t>
            </a:r>
            <a:r>
              <a:rPr lang="de-DE" sz="2400" i="1" dirty="0" err="1" smtClean="0">
                <a:solidFill>
                  <a:srgbClr val="000099"/>
                </a:solidFill>
                <a:latin typeface="Calibri"/>
                <a:ea typeface="Calibri"/>
              </a:rPr>
              <a:t>frightened</a:t>
            </a:r>
            <a:r>
              <a:rPr lang="de-DE" sz="2400" i="1" dirty="0" smtClean="0">
                <a:solidFill>
                  <a:srgbClr val="000099"/>
                </a:solidFill>
                <a:latin typeface="Calibri"/>
                <a:ea typeface="Calibri"/>
              </a:rPr>
              <a:t>;</a:t>
            </a:r>
            <a:r>
              <a:rPr lang="de-DE" sz="2400" b="1" i="1" dirty="0" smtClean="0">
                <a:solidFill>
                  <a:srgbClr val="000099"/>
                </a:solidFill>
                <a:latin typeface="Calibri"/>
                <a:ea typeface="Calibri"/>
              </a:rPr>
              <a:t> </a:t>
            </a:r>
            <a:endParaRPr lang="de-DE" sz="1200" dirty="0">
              <a:latin typeface="Times New Roman"/>
              <a:ea typeface="Times New Roman"/>
            </a:endParaRPr>
          </a:p>
          <a:p>
            <a:pPr marL="365760" indent="-182880">
              <a:spcAft>
                <a:spcPts val="400"/>
              </a:spcAft>
            </a:pPr>
            <a:r>
              <a:rPr lang="de-DE" sz="2400" b="1" i="1" dirty="0">
                <a:solidFill>
                  <a:srgbClr val="FF0000"/>
                </a:solidFill>
                <a:latin typeface="Calibri"/>
                <a:ea typeface="Calibri"/>
              </a:rPr>
              <a:t>- </a:t>
            </a:r>
            <a:r>
              <a:rPr lang="de-DE" sz="2400" i="1" dirty="0" err="1" smtClean="0">
                <a:solidFill>
                  <a:srgbClr val="FF0000"/>
                </a:solidFill>
                <a:latin typeface="Calibri"/>
                <a:ea typeface="Calibri"/>
              </a:rPr>
              <a:t>make</a:t>
            </a:r>
            <a:r>
              <a:rPr lang="de-DE" sz="2400" b="1" i="1" dirty="0" smtClean="0">
                <a:solidFill>
                  <a:srgbClr val="FF0000"/>
                </a:solidFill>
                <a:latin typeface="Calibri"/>
                <a:ea typeface="Calibri"/>
              </a:rPr>
              <a:t> </a:t>
            </a:r>
            <a:r>
              <a:rPr lang="de-DE" sz="2400" b="1" i="1" dirty="0" err="1">
                <a:solidFill>
                  <a:srgbClr val="FF0000"/>
                </a:solidFill>
                <a:latin typeface="Calibri"/>
                <a:ea typeface="Calibri"/>
              </a:rPr>
              <a:t>benevolent</a:t>
            </a:r>
            <a:r>
              <a:rPr lang="de-DE" sz="2400" b="1" i="1" dirty="0">
                <a:solidFill>
                  <a:srgbClr val="FF0000"/>
                </a:solidFill>
                <a:latin typeface="Calibri"/>
                <a:ea typeface="Calibri"/>
              </a:rPr>
              <a:t> </a:t>
            </a:r>
            <a:r>
              <a:rPr lang="de-DE" sz="2400" b="1" i="1" dirty="0" err="1">
                <a:solidFill>
                  <a:srgbClr val="FF0000"/>
                </a:solidFill>
                <a:latin typeface="Calibri"/>
                <a:ea typeface="Calibri"/>
              </a:rPr>
              <a:t>contact</a:t>
            </a:r>
            <a:r>
              <a:rPr lang="de-DE" sz="2400" b="1" i="1" dirty="0">
                <a:solidFill>
                  <a:srgbClr val="FF0000"/>
                </a:solidFill>
                <a:latin typeface="Calibri"/>
                <a:ea typeface="Calibri"/>
              </a:rPr>
              <a:t> </a:t>
            </a:r>
            <a:r>
              <a:rPr lang="de-DE" sz="2400" i="1" dirty="0" err="1">
                <a:solidFill>
                  <a:srgbClr val="FF0000"/>
                </a:solidFill>
                <a:latin typeface="Calibri"/>
                <a:ea typeface="Calibri"/>
              </a:rPr>
              <a:t>with</a:t>
            </a:r>
            <a:r>
              <a:rPr lang="de-DE" sz="2400" i="1" dirty="0">
                <a:solidFill>
                  <a:srgbClr val="FF0000"/>
                </a:solidFill>
                <a:latin typeface="Calibri"/>
                <a:ea typeface="Calibri"/>
              </a:rPr>
              <a:t> the </a:t>
            </a:r>
            <a:r>
              <a:rPr lang="de-DE" sz="2400" i="1" dirty="0" err="1">
                <a:solidFill>
                  <a:srgbClr val="FF0000"/>
                </a:solidFill>
                <a:latin typeface="Calibri"/>
                <a:ea typeface="Calibri"/>
              </a:rPr>
              <a:t>others</a:t>
            </a:r>
            <a:r>
              <a:rPr lang="de-DE" sz="2400" i="1" dirty="0">
                <a:solidFill>
                  <a:srgbClr val="FF0000"/>
                </a:solidFill>
                <a:latin typeface="Calibri"/>
                <a:ea typeface="Calibri"/>
              </a:rPr>
              <a:t> </a:t>
            </a:r>
            <a:r>
              <a:rPr lang="de-DE" sz="2400" i="1" dirty="0" err="1">
                <a:solidFill>
                  <a:srgbClr val="FF0000"/>
                </a:solidFill>
                <a:latin typeface="Calibri"/>
                <a:ea typeface="Calibri"/>
              </a:rPr>
              <a:t>involved</a:t>
            </a:r>
            <a:r>
              <a:rPr lang="de-DE" sz="2400" i="1" dirty="0">
                <a:solidFill>
                  <a:srgbClr val="FF0000"/>
                </a:solidFill>
                <a:latin typeface="Calibri"/>
                <a:ea typeface="Calibri"/>
              </a:rPr>
              <a:t>;</a:t>
            </a:r>
            <a:r>
              <a:rPr lang="de-DE" sz="2400" b="1" i="1" dirty="0">
                <a:solidFill>
                  <a:srgbClr val="FF0000"/>
                </a:solidFill>
                <a:latin typeface="Calibri"/>
                <a:ea typeface="Calibri"/>
              </a:rPr>
              <a:t> </a:t>
            </a:r>
            <a:endParaRPr lang="de-DE" sz="1200" dirty="0">
              <a:latin typeface="Times New Roman"/>
              <a:ea typeface="Times New Roman"/>
            </a:endParaRPr>
          </a:p>
          <a:p>
            <a:pPr marL="365760" indent="-182880">
              <a:spcAft>
                <a:spcPts val="400"/>
              </a:spcAft>
            </a:pPr>
            <a:r>
              <a:rPr lang="de-DE" sz="2400" b="1" i="1" dirty="0">
                <a:solidFill>
                  <a:srgbClr val="800000"/>
                </a:solidFill>
                <a:latin typeface="Calibri"/>
                <a:ea typeface="Calibri"/>
              </a:rPr>
              <a:t>- </a:t>
            </a:r>
            <a:r>
              <a:rPr lang="de-DE" sz="2400" b="1" i="1" dirty="0" smtClean="0">
                <a:solidFill>
                  <a:srgbClr val="800000"/>
                </a:solidFill>
                <a:latin typeface="Calibri"/>
                <a:ea typeface="Calibri"/>
              </a:rPr>
              <a:t>do not </a:t>
            </a:r>
            <a:r>
              <a:rPr lang="de-DE" sz="2400" b="1" i="1" dirty="0" err="1" smtClean="0">
                <a:solidFill>
                  <a:srgbClr val="800000"/>
                </a:solidFill>
                <a:latin typeface="Calibri"/>
                <a:ea typeface="Calibri"/>
              </a:rPr>
              <a:t>cooperate</a:t>
            </a:r>
            <a:r>
              <a:rPr lang="de-DE" sz="2400" b="1" i="1" dirty="0" smtClean="0">
                <a:solidFill>
                  <a:srgbClr val="800000"/>
                </a:solidFill>
                <a:latin typeface="Calibri"/>
                <a:ea typeface="Calibri"/>
              </a:rPr>
              <a:t> </a:t>
            </a:r>
            <a:r>
              <a:rPr lang="de-DE" sz="2400" b="1" i="1" dirty="0" err="1">
                <a:solidFill>
                  <a:srgbClr val="800000"/>
                </a:solidFill>
                <a:latin typeface="Calibri"/>
                <a:ea typeface="Calibri"/>
              </a:rPr>
              <a:t>with</a:t>
            </a:r>
            <a:r>
              <a:rPr lang="de-DE" sz="2400" b="1" i="1" dirty="0">
                <a:solidFill>
                  <a:srgbClr val="800000"/>
                </a:solidFill>
                <a:latin typeface="Calibri"/>
                <a:ea typeface="Calibri"/>
              </a:rPr>
              <a:t> </a:t>
            </a:r>
            <a:r>
              <a:rPr lang="de-DE" sz="2400" b="1" i="1" dirty="0" err="1" smtClean="0">
                <a:solidFill>
                  <a:srgbClr val="800000"/>
                </a:solidFill>
                <a:latin typeface="Calibri"/>
                <a:ea typeface="Calibri"/>
              </a:rPr>
              <a:t>injustice</a:t>
            </a:r>
            <a:r>
              <a:rPr lang="de-DE" sz="2400" b="1" i="1" dirty="0" smtClean="0">
                <a:solidFill>
                  <a:srgbClr val="800000"/>
                </a:solidFill>
                <a:latin typeface="Calibri"/>
                <a:ea typeface="Calibri"/>
              </a:rPr>
              <a:t> </a:t>
            </a:r>
            <a:r>
              <a:rPr lang="de-DE" sz="2400" i="1" dirty="0" err="1" smtClean="0">
                <a:solidFill>
                  <a:srgbClr val="800000"/>
                </a:solidFill>
                <a:latin typeface="Calibri"/>
                <a:ea typeface="Calibri"/>
              </a:rPr>
              <a:t>by</a:t>
            </a:r>
            <a:r>
              <a:rPr lang="de-DE" sz="2400" i="1" dirty="0" smtClean="0">
                <a:solidFill>
                  <a:srgbClr val="800000"/>
                </a:solidFill>
                <a:latin typeface="Calibri"/>
                <a:ea typeface="Calibri"/>
              </a:rPr>
              <a:t> </a:t>
            </a:r>
            <a:r>
              <a:rPr lang="de-DE" sz="2400" i="1" dirty="0" err="1" smtClean="0">
                <a:solidFill>
                  <a:srgbClr val="800000"/>
                </a:solidFill>
                <a:latin typeface="Calibri"/>
                <a:ea typeface="Calibri"/>
              </a:rPr>
              <a:t>simply</a:t>
            </a:r>
            <a:r>
              <a:rPr lang="de-DE" sz="2400" i="1" dirty="0" smtClean="0">
                <a:solidFill>
                  <a:srgbClr val="800000"/>
                </a:solidFill>
                <a:latin typeface="Calibri"/>
                <a:ea typeface="Calibri"/>
              </a:rPr>
              <a:t> </a:t>
            </a:r>
            <a:r>
              <a:rPr lang="de-DE" sz="2400" i="1" dirty="0" err="1" smtClean="0">
                <a:solidFill>
                  <a:srgbClr val="800000"/>
                </a:solidFill>
                <a:latin typeface="Calibri"/>
                <a:ea typeface="Calibri"/>
              </a:rPr>
              <a:t>watching</a:t>
            </a:r>
            <a:r>
              <a:rPr lang="de-DE" sz="2400" i="1" dirty="0" smtClean="0">
                <a:solidFill>
                  <a:srgbClr val="800000"/>
                </a:solidFill>
                <a:latin typeface="Calibri"/>
                <a:ea typeface="Calibri"/>
              </a:rPr>
              <a:t> </a:t>
            </a:r>
            <a:r>
              <a:rPr lang="de-DE" sz="2400" i="1" dirty="0" err="1">
                <a:solidFill>
                  <a:srgbClr val="800000"/>
                </a:solidFill>
                <a:latin typeface="Calibri"/>
                <a:ea typeface="Calibri"/>
              </a:rPr>
              <a:t>or</a:t>
            </a:r>
            <a:r>
              <a:rPr lang="de-DE" sz="2400" i="1" dirty="0">
                <a:solidFill>
                  <a:srgbClr val="800000"/>
                </a:solidFill>
                <a:latin typeface="Calibri"/>
                <a:ea typeface="Calibri"/>
              </a:rPr>
              <a:t> </a:t>
            </a:r>
            <a:r>
              <a:rPr lang="de-DE" sz="2400" i="1" dirty="0" err="1" smtClean="0">
                <a:solidFill>
                  <a:srgbClr val="800000"/>
                </a:solidFill>
                <a:latin typeface="Calibri"/>
                <a:ea typeface="Calibri"/>
              </a:rPr>
              <a:t>playing</a:t>
            </a:r>
            <a:r>
              <a:rPr lang="de-DE" sz="2400" i="1" dirty="0" smtClean="0">
                <a:solidFill>
                  <a:srgbClr val="800000"/>
                </a:solidFill>
                <a:latin typeface="Calibri"/>
                <a:ea typeface="Calibri"/>
              </a:rPr>
              <a:t> a </a:t>
            </a:r>
            <a:r>
              <a:rPr lang="de-DE" sz="2400" i="1" dirty="0" err="1" smtClean="0">
                <a:solidFill>
                  <a:srgbClr val="800000"/>
                </a:solidFill>
                <a:latin typeface="Calibri"/>
                <a:ea typeface="Calibri"/>
              </a:rPr>
              <a:t>part</a:t>
            </a:r>
            <a:r>
              <a:rPr lang="de-DE" sz="2400" i="1" dirty="0" smtClean="0">
                <a:solidFill>
                  <a:srgbClr val="800000"/>
                </a:solidFill>
                <a:latin typeface="Calibri"/>
                <a:ea typeface="Calibri"/>
              </a:rPr>
              <a:t> in </a:t>
            </a:r>
            <a:r>
              <a:rPr lang="de-DE" sz="2400" i="1" dirty="0" err="1" smtClean="0">
                <a:solidFill>
                  <a:srgbClr val="800000"/>
                </a:solidFill>
                <a:latin typeface="Calibri"/>
                <a:ea typeface="Calibri"/>
              </a:rPr>
              <a:t>it</a:t>
            </a:r>
            <a:r>
              <a:rPr lang="de-DE" sz="2400" i="1" dirty="0" smtClean="0">
                <a:solidFill>
                  <a:srgbClr val="800000"/>
                </a:solidFill>
                <a:latin typeface="Calibri"/>
                <a:ea typeface="Calibri"/>
              </a:rPr>
              <a:t>;</a:t>
            </a:r>
            <a:endParaRPr lang="de-DE" sz="1200" dirty="0">
              <a:latin typeface="Times New Roman"/>
              <a:ea typeface="Times New Roman"/>
            </a:endParaRPr>
          </a:p>
          <a:p>
            <a:pPr marL="365760" indent="-182880">
              <a:spcAft>
                <a:spcPts val="400"/>
              </a:spcAft>
            </a:pPr>
            <a:r>
              <a:rPr lang="de-DE" sz="2400" b="1" i="1" dirty="0">
                <a:solidFill>
                  <a:srgbClr val="007600"/>
                </a:solidFill>
                <a:latin typeface="Calibri"/>
                <a:ea typeface="Calibri"/>
              </a:rPr>
              <a:t>- </a:t>
            </a:r>
            <a:r>
              <a:rPr lang="de-DE" sz="2400" i="1" dirty="0" err="1">
                <a:solidFill>
                  <a:srgbClr val="007600"/>
                </a:solidFill>
                <a:latin typeface="Calibri"/>
                <a:ea typeface="Calibri"/>
              </a:rPr>
              <a:t>be</a:t>
            </a:r>
            <a:r>
              <a:rPr lang="de-DE" sz="2400" i="1" dirty="0">
                <a:solidFill>
                  <a:srgbClr val="007600"/>
                </a:solidFill>
                <a:latin typeface="Calibri"/>
                <a:ea typeface="Calibri"/>
              </a:rPr>
              <a:t> </a:t>
            </a:r>
            <a:r>
              <a:rPr lang="de-DE" sz="2400" i="1" dirty="0" err="1">
                <a:solidFill>
                  <a:srgbClr val="007600"/>
                </a:solidFill>
                <a:latin typeface="Calibri"/>
                <a:ea typeface="Calibri"/>
              </a:rPr>
              <a:t>prepared</a:t>
            </a:r>
            <a:r>
              <a:rPr lang="de-DE" sz="2400" i="1" dirty="0">
                <a:solidFill>
                  <a:srgbClr val="007600"/>
                </a:solidFill>
                <a:latin typeface="Calibri"/>
                <a:ea typeface="Calibri"/>
              </a:rPr>
              <a:t> to </a:t>
            </a:r>
            <a:r>
              <a:rPr lang="de-DE" sz="2400" i="1" dirty="0" err="1" smtClean="0">
                <a:solidFill>
                  <a:srgbClr val="007600"/>
                </a:solidFill>
                <a:latin typeface="Calibri"/>
                <a:ea typeface="Calibri"/>
              </a:rPr>
              <a:t>bear</a:t>
            </a:r>
            <a:r>
              <a:rPr lang="de-DE" sz="2400" i="1" dirty="0" smtClean="0">
                <a:solidFill>
                  <a:srgbClr val="007600"/>
                </a:solidFill>
                <a:latin typeface="Calibri"/>
                <a:ea typeface="Calibri"/>
              </a:rPr>
              <a:t> the </a:t>
            </a:r>
            <a:r>
              <a:rPr lang="de-DE" sz="2400" i="1" dirty="0" err="1" smtClean="0">
                <a:solidFill>
                  <a:srgbClr val="007600"/>
                </a:solidFill>
                <a:latin typeface="Calibri"/>
                <a:ea typeface="Calibri"/>
              </a:rPr>
              <a:t>associated</a:t>
            </a:r>
            <a:r>
              <a:rPr lang="de-DE" sz="2400" i="1" dirty="0" smtClean="0">
                <a:solidFill>
                  <a:srgbClr val="007600"/>
                </a:solidFill>
                <a:latin typeface="Calibri"/>
                <a:ea typeface="Calibri"/>
              </a:rPr>
              <a:t> </a:t>
            </a:r>
            <a:r>
              <a:rPr lang="de-DE" sz="2400" i="1" dirty="0" err="1" smtClean="0">
                <a:solidFill>
                  <a:srgbClr val="007600"/>
                </a:solidFill>
                <a:latin typeface="Calibri"/>
                <a:ea typeface="Calibri"/>
              </a:rPr>
              <a:t>costs</a:t>
            </a:r>
            <a:r>
              <a:rPr lang="de-DE" sz="2400" i="1" dirty="0" smtClean="0">
                <a:solidFill>
                  <a:srgbClr val="007600"/>
                </a:solidFill>
                <a:latin typeface="Calibri"/>
                <a:ea typeface="Calibri"/>
              </a:rPr>
              <a:t> </a:t>
            </a:r>
            <a:r>
              <a:rPr lang="de-DE" sz="2400" i="1" dirty="0" err="1">
                <a:solidFill>
                  <a:srgbClr val="007600"/>
                </a:solidFill>
                <a:latin typeface="Calibri"/>
                <a:ea typeface="Calibri"/>
              </a:rPr>
              <a:t>and</a:t>
            </a:r>
            <a:r>
              <a:rPr lang="de-DE" sz="2400" b="1" i="1" dirty="0">
                <a:solidFill>
                  <a:srgbClr val="007600"/>
                </a:solidFill>
                <a:latin typeface="Calibri"/>
                <a:ea typeface="Calibri"/>
              </a:rPr>
              <a:t> </a:t>
            </a:r>
            <a:r>
              <a:rPr lang="de-DE" sz="2400" b="1" i="1" dirty="0" err="1" smtClean="0">
                <a:solidFill>
                  <a:srgbClr val="007600"/>
                </a:solidFill>
                <a:latin typeface="Calibri"/>
                <a:ea typeface="Calibri"/>
              </a:rPr>
              <a:t>take</a:t>
            </a:r>
            <a:r>
              <a:rPr lang="de-DE" sz="2400" b="1" i="1" dirty="0" smtClean="0">
                <a:solidFill>
                  <a:srgbClr val="007600"/>
                </a:solidFill>
                <a:latin typeface="Calibri"/>
                <a:ea typeface="Calibri"/>
              </a:rPr>
              <a:t> the </a:t>
            </a:r>
            <a:r>
              <a:rPr lang="de-DE" sz="2400" b="1" i="1" dirty="0" err="1" smtClean="0">
                <a:solidFill>
                  <a:srgbClr val="007600"/>
                </a:solidFill>
                <a:latin typeface="Calibri"/>
                <a:ea typeface="Calibri"/>
              </a:rPr>
              <a:t>risks</a:t>
            </a:r>
            <a:r>
              <a:rPr lang="de-DE" sz="2400" b="1" i="1" dirty="0" smtClean="0">
                <a:solidFill>
                  <a:srgbClr val="007600"/>
                </a:solidFill>
                <a:latin typeface="Calibri"/>
                <a:ea typeface="Calibri"/>
              </a:rPr>
              <a:t> upon </a:t>
            </a:r>
            <a:r>
              <a:rPr lang="de-DE" sz="2400" b="1" i="1" dirty="0" err="1" smtClean="0">
                <a:solidFill>
                  <a:srgbClr val="007600"/>
                </a:solidFill>
                <a:latin typeface="Calibri"/>
                <a:ea typeface="Calibri"/>
              </a:rPr>
              <a:t>yourself</a:t>
            </a:r>
            <a:r>
              <a:rPr lang="de-DE" sz="2400" b="1" i="1" dirty="0" smtClean="0">
                <a:solidFill>
                  <a:srgbClr val="007600"/>
                </a:solidFill>
                <a:latin typeface="Calibri"/>
                <a:ea typeface="Calibri"/>
              </a:rPr>
              <a:t>;</a:t>
            </a:r>
            <a:endParaRPr lang="de-DE" sz="1200" dirty="0">
              <a:latin typeface="Times New Roman"/>
              <a:ea typeface="Times New Roman"/>
            </a:endParaRPr>
          </a:p>
          <a:p>
            <a:pPr marL="365760" indent="-182880">
              <a:spcAft>
                <a:spcPts val="400"/>
              </a:spcAft>
            </a:pPr>
            <a:r>
              <a:rPr lang="en-GB" sz="2400" b="1" i="1" dirty="0">
                <a:solidFill>
                  <a:srgbClr val="800000"/>
                </a:solidFill>
                <a:latin typeface="Calibri"/>
                <a:ea typeface="Calibri"/>
              </a:rPr>
              <a:t>- </a:t>
            </a:r>
            <a:r>
              <a:rPr lang="en-GB" sz="2400" b="1" i="1" dirty="0" smtClean="0">
                <a:solidFill>
                  <a:srgbClr val="800000"/>
                </a:solidFill>
                <a:latin typeface="Calibri"/>
                <a:ea typeface="Calibri"/>
              </a:rPr>
              <a:t>do not </a:t>
            </a:r>
            <a:r>
              <a:rPr lang="en-GB" sz="2400" b="1" i="1" dirty="0">
                <a:solidFill>
                  <a:srgbClr val="800000"/>
                </a:solidFill>
                <a:latin typeface="Calibri"/>
                <a:ea typeface="Calibri"/>
              </a:rPr>
              <a:t>harm </a:t>
            </a:r>
            <a:r>
              <a:rPr lang="en-GB" sz="2400" b="1" i="1" dirty="0" smtClean="0">
                <a:solidFill>
                  <a:srgbClr val="800000"/>
                </a:solidFill>
                <a:latin typeface="Calibri"/>
                <a:ea typeface="Calibri"/>
              </a:rPr>
              <a:t>others</a:t>
            </a:r>
            <a:r>
              <a:rPr lang="en-GB" sz="2400" b="1" i="1" dirty="0">
                <a:solidFill>
                  <a:srgbClr val="800000"/>
                </a:solidFill>
                <a:latin typeface="Calibri"/>
                <a:ea typeface="Calibri"/>
              </a:rPr>
              <a:t>;</a:t>
            </a:r>
            <a:endParaRPr lang="de-DE" sz="1200" dirty="0">
              <a:latin typeface="Times New Roman"/>
              <a:ea typeface="Times New Roman"/>
            </a:endParaRPr>
          </a:p>
          <a:p>
            <a:pPr marL="365760" indent="-182880">
              <a:spcAft>
                <a:spcPts val="400"/>
              </a:spcAft>
            </a:pPr>
            <a:r>
              <a:rPr lang="de-DE" sz="2400" b="1" i="1" dirty="0">
                <a:solidFill>
                  <a:srgbClr val="FF0000"/>
                </a:solidFill>
                <a:latin typeface="Calibri"/>
                <a:ea typeface="Calibri"/>
              </a:rPr>
              <a:t>- </a:t>
            </a:r>
            <a:r>
              <a:rPr lang="de-DE" sz="2400" i="1" dirty="0" err="1" smtClean="0">
                <a:solidFill>
                  <a:srgbClr val="FF0000"/>
                </a:solidFill>
                <a:latin typeface="Calibri"/>
                <a:ea typeface="Calibri"/>
              </a:rPr>
              <a:t>be</a:t>
            </a:r>
            <a:r>
              <a:rPr lang="de-DE" sz="2400" i="1" dirty="0" smtClean="0">
                <a:solidFill>
                  <a:srgbClr val="FF0000"/>
                </a:solidFill>
                <a:latin typeface="Calibri"/>
                <a:ea typeface="Calibri"/>
              </a:rPr>
              <a:t> persistent </a:t>
            </a:r>
            <a:r>
              <a:rPr lang="de-DE" sz="2400" i="1" dirty="0" err="1">
                <a:solidFill>
                  <a:srgbClr val="FF0000"/>
                </a:solidFill>
                <a:latin typeface="Calibri"/>
                <a:ea typeface="Calibri"/>
              </a:rPr>
              <a:t>and</a:t>
            </a:r>
            <a:r>
              <a:rPr lang="de-DE" sz="2400" b="1" i="1" dirty="0">
                <a:solidFill>
                  <a:srgbClr val="FF0000"/>
                </a:solidFill>
                <a:latin typeface="Calibri"/>
                <a:ea typeface="Calibri"/>
              </a:rPr>
              <a:t> </a:t>
            </a:r>
            <a:r>
              <a:rPr lang="de-DE" sz="2400" b="1" i="1" dirty="0" smtClean="0">
                <a:solidFill>
                  <a:srgbClr val="FF0000"/>
                </a:solidFill>
                <a:latin typeface="Calibri"/>
                <a:ea typeface="Calibri"/>
              </a:rPr>
              <a:t>do not </a:t>
            </a:r>
            <a:r>
              <a:rPr lang="de-DE" sz="2400" b="1" i="1" dirty="0" err="1" smtClean="0">
                <a:solidFill>
                  <a:srgbClr val="FF0000"/>
                </a:solidFill>
                <a:latin typeface="Calibri"/>
                <a:ea typeface="Calibri"/>
              </a:rPr>
              <a:t>give</a:t>
            </a:r>
            <a:r>
              <a:rPr lang="de-DE" sz="2400" b="1" i="1" dirty="0" smtClean="0">
                <a:solidFill>
                  <a:srgbClr val="FF0000"/>
                </a:solidFill>
                <a:latin typeface="Calibri"/>
                <a:ea typeface="Calibri"/>
              </a:rPr>
              <a:t> </a:t>
            </a:r>
            <a:r>
              <a:rPr lang="de-DE" sz="2400" b="1" i="1" dirty="0" err="1" smtClean="0">
                <a:solidFill>
                  <a:srgbClr val="FF0000"/>
                </a:solidFill>
                <a:latin typeface="Calibri"/>
                <a:ea typeface="Calibri"/>
              </a:rPr>
              <a:t>way</a:t>
            </a:r>
            <a:r>
              <a:rPr lang="de-DE" sz="2400" b="1" i="1" dirty="0" smtClean="0">
                <a:solidFill>
                  <a:srgbClr val="FF0000"/>
                </a:solidFill>
                <a:latin typeface="Calibri"/>
                <a:ea typeface="Calibri"/>
              </a:rPr>
              <a:t> </a:t>
            </a:r>
            <a:endParaRPr lang="de-DE" sz="1200" dirty="0">
              <a:latin typeface="Times New Roman"/>
              <a:ea typeface="Times New Roman"/>
            </a:endParaRPr>
          </a:p>
          <a:p>
            <a:pPr marL="173990">
              <a:spcAft>
                <a:spcPts val="400"/>
              </a:spcAft>
            </a:pPr>
            <a:r>
              <a:rPr lang="de-DE" sz="2400" i="1" dirty="0">
                <a:solidFill>
                  <a:srgbClr val="000099"/>
                </a:solidFill>
                <a:latin typeface="Calibri"/>
                <a:ea typeface="Calibri"/>
              </a:rPr>
              <a:t>- </a:t>
            </a:r>
            <a:r>
              <a:rPr lang="de-DE" sz="2400" i="1" dirty="0" err="1" smtClean="0">
                <a:solidFill>
                  <a:srgbClr val="000099"/>
                </a:solidFill>
                <a:latin typeface="Calibri"/>
                <a:ea typeface="Calibri"/>
              </a:rPr>
              <a:t>come</a:t>
            </a:r>
            <a:r>
              <a:rPr lang="de-DE" sz="2400" i="1" dirty="0" smtClean="0">
                <a:solidFill>
                  <a:srgbClr val="000099"/>
                </a:solidFill>
                <a:latin typeface="Calibri"/>
                <a:ea typeface="Calibri"/>
              </a:rPr>
              <a:t> </a:t>
            </a:r>
            <a:r>
              <a:rPr lang="de-DE" sz="2400" i="1" dirty="0" err="1">
                <a:solidFill>
                  <a:srgbClr val="000099"/>
                </a:solidFill>
                <a:latin typeface="Calibri"/>
                <a:ea typeface="Calibri"/>
              </a:rPr>
              <a:t>up</a:t>
            </a:r>
            <a:r>
              <a:rPr lang="de-DE" sz="2400" i="1" dirty="0">
                <a:solidFill>
                  <a:srgbClr val="000099"/>
                </a:solidFill>
                <a:latin typeface="Calibri"/>
                <a:ea typeface="Calibri"/>
              </a:rPr>
              <a:t> </a:t>
            </a:r>
            <a:r>
              <a:rPr lang="de-DE" sz="2400" i="1" dirty="0" err="1">
                <a:solidFill>
                  <a:srgbClr val="000099"/>
                </a:solidFill>
                <a:latin typeface="Calibri"/>
                <a:ea typeface="Calibri"/>
              </a:rPr>
              <a:t>with</a:t>
            </a:r>
            <a:r>
              <a:rPr lang="de-DE" sz="2400" i="1" dirty="0">
                <a:solidFill>
                  <a:srgbClr val="000099"/>
                </a:solidFill>
                <a:latin typeface="Calibri"/>
                <a:ea typeface="Calibri"/>
              </a:rPr>
              <a:t> </a:t>
            </a:r>
            <a:r>
              <a:rPr lang="de-DE" sz="2400" i="1" dirty="0" err="1">
                <a:solidFill>
                  <a:srgbClr val="000099"/>
                </a:solidFill>
                <a:latin typeface="Calibri"/>
                <a:ea typeface="Calibri"/>
              </a:rPr>
              <a:t>new</a:t>
            </a:r>
            <a:r>
              <a:rPr lang="de-DE" sz="2400" i="1" dirty="0">
                <a:solidFill>
                  <a:srgbClr val="000099"/>
                </a:solidFill>
                <a:latin typeface="Calibri"/>
                <a:ea typeface="Calibri"/>
              </a:rPr>
              <a:t> </a:t>
            </a:r>
            <a:r>
              <a:rPr lang="de-DE" sz="2400" i="1" dirty="0" err="1">
                <a:solidFill>
                  <a:srgbClr val="000099"/>
                </a:solidFill>
                <a:latin typeface="Calibri"/>
                <a:ea typeface="Calibri"/>
              </a:rPr>
              <a:t>ideas</a:t>
            </a:r>
            <a:r>
              <a:rPr lang="de-DE" sz="2400" i="1" dirty="0">
                <a:solidFill>
                  <a:srgbClr val="000099"/>
                </a:solidFill>
                <a:latin typeface="Calibri"/>
                <a:ea typeface="Calibri"/>
              </a:rPr>
              <a:t>, </a:t>
            </a:r>
            <a:r>
              <a:rPr lang="de-DE" sz="2400" b="1" i="1" dirty="0" err="1" smtClean="0">
                <a:solidFill>
                  <a:srgbClr val="000099"/>
                </a:solidFill>
                <a:latin typeface="Calibri"/>
                <a:ea typeface="Calibri"/>
              </a:rPr>
              <a:t>behave</a:t>
            </a:r>
            <a:r>
              <a:rPr lang="de-DE" sz="2400" b="1" i="1" dirty="0" smtClean="0">
                <a:solidFill>
                  <a:srgbClr val="000099"/>
                </a:solidFill>
                <a:latin typeface="Calibri"/>
                <a:ea typeface="Calibri"/>
              </a:rPr>
              <a:t> </a:t>
            </a:r>
            <a:r>
              <a:rPr lang="de-DE" sz="2400" i="1" dirty="0" err="1" smtClean="0">
                <a:solidFill>
                  <a:srgbClr val="000099"/>
                </a:solidFill>
                <a:latin typeface="Calibri"/>
                <a:ea typeface="Calibri"/>
              </a:rPr>
              <a:t>as</a:t>
            </a:r>
            <a:r>
              <a:rPr lang="de-DE" sz="2400" b="1" i="1" dirty="0" smtClean="0">
                <a:solidFill>
                  <a:srgbClr val="000099"/>
                </a:solidFill>
                <a:latin typeface="Calibri"/>
                <a:ea typeface="Calibri"/>
              </a:rPr>
              <a:t> </a:t>
            </a:r>
            <a:r>
              <a:rPr lang="de-DE" sz="2400" b="1" i="1" dirty="0" err="1">
                <a:solidFill>
                  <a:srgbClr val="000099"/>
                </a:solidFill>
                <a:latin typeface="Calibri"/>
                <a:ea typeface="Calibri"/>
              </a:rPr>
              <a:t>constructively</a:t>
            </a:r>
            <a:r>
              <a:rPr lang="de-DE" sz="2400" b="1" i="1" dirty="0">
                <a:solidFill>
                  <a:srgbClr val="000099"/>
                </a:solidFill>
                <a:latin typeface="Calibri"/>
                <a:ea typeface="Calibri"/>
              </a:rPr>
              <a:t> </a:t>
            </a:r>
            <a:r>
              <a:rPr lang="de-DE" sz="2400" i="1" dirty="0" err="1">
                <a:solidFill>
                  <a:srgbClr val="000099"/>
                </a:solidFill>
                <a:latin typeface="Calibri"/>
                <a:ea typeface="Calibri"/>
              </a:rPr>
              <a:t>as</a:t>
            </a:r>
            <a:r>
              <a:rPr lang="de-DE" sz="2400" i="1" dirty="0">
                <a:solidFill>
                  <a:srgbClr val="000099"/>
                </a:solidFill>
                <a:latin typeface="Calibri"/>
                <a:ea typeface="Calibri"/>
              </a:rPr>
              <a:t> </a:t>
            </a:r>
            <a:r>
              <a:rPr lang="de-DE" sz="2400" i="1" dirty="0" err="1">
                <a:solidFill>
                  <a:srgbClr val="000099"/>
                </a:solidFill>
                <a:latin typeface="Calibri"/>
                <a:ea typeface="Calibri"/>
              </a:rPr>
              <a:t>possible</a:t>
            </a:r>
            <a:r>
              <a:rPr lang="de-DE" sz="2400" i="1" dirty="0">
                <a:solidFill>
                  <a:srgbClr val="000099"/>
                </a:solidFill>
                <a:latin typeface="Calibri"/>
                <a:ea typeface="Calibri"/>
              </a:rPr>
              <a:t>;</a:t>
            </a:r>
            <a:endParaRPr lang="de-DE" sz="1200" dirty="0">
              <a:latin typeface="Times New Roman"/>
              <a:ea typeface="Times New Roman"/>
            </a:endParaRPr>
          </a:p>
          <a:p>
            <a:pPr marL="173990">
              <a:spcAft>
                <a:spcPts val="400"/>
              </a:spcAft>
            </a:pPr>
            <a:r>
              <a:rPr lang="en-GB" sz="2400" b="1" i="1" dirty="0">
                <a:solidFill>
                  <a:srgbClr val="007600"/>
                </a:solidFill>
                <a:latin typeface="Calibri"/>
                <a:ea typeface="Calibri"/>
              </a:rPr>
              <a:t>- insist on humanity and justice. </a:t>
            </a:r>
            <a:endParaRPr lang="de-DE" sz="1200" dirty="0">
              <a:latin typeface="Times New Roman"/>
              <a:ea typeface="Times New Roman"/>
            </a:endParaRPr>
          </a:p>
        </p:txBody>
      </p:sp>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844608" y="5922218"/>
            <a:ext cx="1454785" cy="819150"/>
          </a:xfrm>
          <a:prstGeom prst="rect">
            <a:avLst/>
          </a:prstGeom>
          <a:noFill/>
          <a:ln>
            <a:noFill/>
          </a:ln>
          <a:effectLst/>
          <a:extLst/>
        </p:spPr>
      </p:pic>
      <p:sp>
        <p:nvSpPr>
          <p:cNvPr id="5" name="Textfeld 2"/>
          <p:cNvSpPr txBox="1">
            <a:spLocks noChangeArrowheads="1"/>
          </p:cNvSpPr>
          <p:nvPr/>
        </p:nvSpPr>
        <p:spPr bwMode="auto">
          <a:xfrm>
            <a:off x="5299392" y="6048330"/>
            <a:ext cx="3737103" cy="621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de-DE" sz="1300" dirty="0">
                <a:latin typeface="Calibri"/>
                <a:ea typeface="Calibri"/>
                <a:cs typeface="Times New Roman"/>
              </a:rPr>
              <a:t>* </a:t>
            </a:r>
            <a:r>
              <a:rPr lang="de-DE" sz="1300" dirty="0" smtClean="0">
                <a:latin typeface="Calibri"/>
                <a:ea typeface="Calibri"/>
                <a:cs typeface="Times New Roman"/>
                <a:hlinkClick r:id="rId4"/>
              </a:rPr>
              <a:t>www.martin-arnold.eu</a:t>
            </a:r>
            <a:endParaRPr lang="de-DE" sz="1300" dirty="0" smtClean="0">
              <a:latin typeface="Calibri"/>
              <a:ea typeface="Calibri"/>
              <a:cs typeface="Times New Roman"/>
            </a:endParaRPr>
          </a:p>
          <a:p>
            <a:pPr algn="r">
              <a:lnSpc>
                <a:spcPct val="115000"/>
              </a:lnSpc>
              <a:spcAft>
                <a:spcPts val="0"/>
              </a:spcAft>
            </a:pPr>
            <a:r>
              <a:rPr lang="de-DE" sz="1300" dirty="0" smtClean="0">
                <a:latin typeface="Calibri"/>
                <a:ea typeface="Calibri"/>
                <a:cs typeface="Times New Roman"/>
              </a:rPr>
              <a:t>© </a:t>
            </a:r>
            <a:r>
              <a:rPr lang="de-DE" sz="1300" dirty="0">
                <a:latin typeface="Calibri"/>
                <a:ea typeface="Calibri"/>
                <a:cs typeface="Times New Roman"/>
              </a:rPr>
              <a:t>Martin Arnold </a:t>
            </a:r>
          </a:p>
          <a:p>
            <a:pPr algn="r">
              <a:lnSpc>
                <a:spcPct val="115000"/>
              </a:lnSpc>
              <a:spcAft>
                <a:spcPts val="0"/>
              </a:spcAft>
            </a:pPr>
            <a:endParaRPr lang="de-DE" sz="1300" dirty="0">
              <a:effectLst/>
              <a:latin typeface="Calibri"/>
              <a:ea typeface="Calibri"/>
              <a:cs typeface="Times New Roman"/>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17" y="103188"/>
            <a:ext cx="79216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750627" y="176103"/>
            <a:ext cx="6946710" cy="646331"/>
          </a:xfrm>
          <a:prstGeom prst="rect">
            <a:avLst/>
          </a:prstGeom>
          <a:noFill/>
        </p:spPr>
        <p:txBody>
          <a:bodyPr wrap="square" rtlCol="0">
            <a:spAutoFit/>
          </a:bodyPr>
          <a:lstStyle/>
          <a:p>
            <a:r>
              <a:rPr lang="en-US" altLang="de-DE" b="1" dirty="0">
                <a:solidFill>
                  <a:srgbClr val="008000"/>
                </a:solidFill>
              </a:rPr>
              <a:t>Practicing satyagraha, the Power of goodness,</a:t>
            </a:r>
            <a:br>
              <a:rPr lang="en-US" altLang="de-DE" b="1" dirty="0">
                <a:solidFill>
                  <a:srgbClr val="008000"/>
                </a:solidFill>
              </a:rPr>
            </a:br>
            <a:r>
              <a:rPr lang="en-US" altLang="de-DE" b="1" dirty="0">
                <a:solidFill>
                  <a:srgbClr val="008000"/>
                </a:solidFill>
              </a:rPr>
              <a:t>in the 21st Century</a:t>
            </a:r>
          </a:p>
        </p:txBody>
      </p:sp>
    </p:spTree>
    <p:extLst>
      <p:ext uri="{BB962C8B-B14F-4D97-AF65-F5344CB8AC3E}">
        <p14:creationId xmlns:p14="http://schemas.microsoft.com/office/powerpoint/2010/main" val="9615574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2" descr="guetek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8013" y="-1684338"/>
            <a:ext cx="20380326" cy="113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Grp="1" noChangeArrowheads="1"/>
          </p:cNvSpPr>
          <p:nvPr>
            <p:ph type="ctrTitle" idx="4294967295"/>
          </p:nvPr>
        </p:nvSpPr>
        <p:spPr>
          <a:xfrm>
            <a:off x="-413067" y="2881313"/>
            <a:ext cx="6138618" cy="2160587"/>
          </a:xfrm>
        </p:spPr>
        <p:txBody>
          <a:bodyPr/>
          <a:lstStyle/>
          <a:p>
            <a:pPr eaLnBrk="1" hangingPunct="1"/>
            <a:r>
              <a:rPr lang="de-DE" altLang="de-DE" sz="4000" b="1" dirty="0" smtClean="0">
                <a:solidFill>
                  <a:srgbClr val="009900"/>
                </a:solidFill>
                <a:latin typeface="Bookman Old Style" pitchFamily="18" charset="0"/>
              </a:rPr>
              <a:t>Power of Goodness</a:t>
            </a:r>
            <a:endParaRPr lang="de-DE" altLang="de-DE" sz="4000" dirty="0" smtClean="0">
              <a:solidFill>
                <a:srgbClr val="009900"/>
              </a:solidFill>
            </a:endParaRPr>
          </a:p>
        </p:txBody>
      </p:sp>
    </p:spTree>
    <p:extLst>
      <p:ext uri="{BB962C8B-B14F-4D97-AF65-F5344CB8AC3E}">
        <p14:creationId xmlns:p14="http://schemas.microsoft.com/office/powerpoint/2010/main" val="2218478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9" y="-982653"/>
            <a:ext cx="9103056" cy="546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s://www.fridaysforfuture.org/static/images/greta_yel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870" y="2264342"/>
            <a:ext cx="16431515" cy="424481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7" y="6349917"/>
            <a:ext cx="9334844" cy="53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29905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592" y="-594828"/>
            <a:ext cx="9937104" cy="7452828"/>
          </a:xfrm>
          <a:prstGeom prst="rect">
            <a:avLst/>
          </a:prstGeom>
        </p:spPr>
      </p:pic>
      <p:pic>
        <p:nvPicPr>
          <p:cNvPr id="378884" name="Picture 4" descr="guetek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204864"/>
            <a:ext cx="2959758" cy="164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5" name="Rectangle 5"/>
          <p:cNvSpPr>
            <a:spLocks noChangeArrowheads="1"/>
          </p:cNvSpPr>
          <p:nvPr/>
        </p:nvSpPr>
        <p:spPr bwMode="auto">
          <a:xfrm>
            <a:off x="4346698" y="4203436"/>
            <a:ext cx="5049838" cy="2683812"/>
          </a:xfrm>
          <a:prstGeom prst="rect">
            <a:avLst/>
          </a:prstGeom>
          <a:solidFill>
            <a:srgbClr val="FAEAF5"/>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buNone/>
              <a:defRPr/>
            </a:pPr>
            <a:r>
              <a:rPr lang="de-DE" sz="2600" b="1" dirty="0" err="1" smtClean="0">
                <a:solidFill>
                  <a:srgbClr val="0000CC"/>
                </a:solidFill>
                <a:latin typeface="Microsoft YaHei" pitchFamily="34" charset="-122"/>
              </a:rPr>
              <a:t>Fruits</a:t>
            </a:r>
            <a:r>
              <a:rPr lang="de-DE" sz="2600" b="1" dirty="0" smtClean="0">
                <a:solidFill>
                  <a:srgbClr val="0000CC"/>
                </a:solidFill>
                <a:latin typeface="Microsoft YaHei" pitchFamily="34" charset="-122"/>
              </a:rPr>
              <a:t> of the </a:t>
            </a:r>
            <a:r>
              <a:rPr lang="de-DE" sz="2600" b="1" dirty="0" err="1" smtClean="0">
                <a:solidFill>
                  <a:srgbClr val="0000CC"/>
                </a:solidFill>
                <a:latin typeface="Microsoft YaHei" pitchFamily="34" charset="-122"/>
              </a:rPr>
              <a:t>research</a:t>
            </a:r>
            <a:endParaRPr lang="de-DE" sz="2600" b="1" dirty="0" smtClean="0">
              <a:solidFill>
                <a:srgbClr val="0000CC"/>
              </a:solidFill>
              <a:latin typeface="Microsoft YaHei" pitchFamily="34" charset="-122"/>
            </a:endParaRPr>
          </a:p>
          <a:p>
            <a:pPr lvl="0" algn="ctr" eaLnBrk="1" hangingPunct="1">
              <a:spcBef>
                <a:spcPct val="0"/>
              </a:spcBef>
              <a:buNone/>
              <a:defRPr/>
            </a:pPr>
            <a:endParaRPr lang="de-DE" sz="800" b="1" u="sng" dirty="0" smtClean="0">
              <a:solidFill>
                <a:srgbClr val="FF0000"/>
              </a:solidFill>
              <a:latin typeface="Microsoft YaHei" pitchFamily="34" charset="-122"/>
            </a:endParaRPr>
          </a:p>
          <a:p>
            <a:pPr marL="457200" indent="-457200">
              <a:buFont typeface="Wingdings" pitchFamily="2" charset="2"/>
              <a:buChar char="Ø"/>
              <a:defRPr/>
            </a:pPr>
            <a:r>
              <a:rPr lang="de-DE" sz="1600" b="1" dirty="0" smtClean="0">
                <a:solidFill>
                  <a:srgbClr val="005A00"/>
                </a:solidFill>
                <a:latin typeface="Microsoft YaHei" pitchFamily="34" charset="-122"/>
              </a:rPr>
              <a:t>Texts, </a:t>
            </a:r>
            <a:r>
              <a:rPr lang="de-DE" sz="1600" b="1" dirty="0" err="1" smtClean="0">
                <a:solidFill>
                  <a:srgbClr val="005A00"/>
                </a:solidFill>
                <a:latin typeface="Microsoft YaHei" pitchFamily="34" charset="-122"/>
              </a:rPr>
              <a:t>audio</a:t>
            </a:r>
            <a:r>
              <a:rPr lang="de-DE" sz="1600" b="1" dirty="0" smtClean="0">
                <a:solidFill>
                  <a:srgbClr val="005A00"/>
                </a:solidFill>
                <a:latin typeface="Microsoft YaHei" pitchFamily="34" charset="-122"/>
              </a:rPr>
              <a:t> </a:t>
            </a:r>
            <a:r>
              <a:rPr lang="de-DE" sz="1600" b="1" dirty="0" err="1" smtClean="0">
                <a:solidFill>
                  <a:srgbClr val="005A00"/>
                </a:solidFill>
                <a:latin typeface="Microsoft YaHei" pitchFamily="34" charset="-122"/>
              </a:rPr>
              <a:t>and</a:t>
            </a:r>
            <a:r>
              <a:rPr lang="de-DE" sz="1600" b="1" dirty="0" smtClean="0">
                <a:solidFill>
                  <a:srgbClr val="005A00"/>
                </a:solidFill>
                <a:latin typeface="Microsoft YaHei" pitchFamily="34" charset="-122"/>
              </a:rPr>
              <a:t> </a:t>
            </a:r>
            <a:r>
              <a:rPr lang="de-DE" sz="1600" b="1" dirty="0" err="1" smtClean="0">
                <a:solidFill>
                  <a:srgbClr val="005A00"/>
                </a:solidFill>
                <a:latin typeface="Microsoft YaHei" pitchFamily="34" charset="-122"/>
              </a:rPr>
              <a:t>visual</a:t>
            </a:r>
            <a:r>
              <a:rPr lang="de-DE" sz="1600" b="1" dirty="0" smtClean="0">
                <a:solidFill>
                  <a:srgbClr val="005A00"/>
                </a:solidFill>
                <a:latin typeface="Microsoft YaHei" pitchFamily="34" charset="-122"/>
              </a:rPr>
              <a:t> </a:t>
            </a:r>
            <a:r>
              <a:rPr lang="de-DE" sz="1600" b="1" dirty="0" err="1" smtClean="0">
                <a:solidFill>
                  <a:srgbClr val="005A00"/>
                </a:solidFill>
                <a:latin typeface="Microsoft YaHei" pitchFamily="34" charset="-122"/>
              </a:rPr>
              <a:t>media</a:t>
            </a:r>
            <a:r>
              <a:rPr lang="de-DE" sz="1600" b="1" dirty="0" smtClean="0">
                <a:solidFill>
                  <a:srgbClr val="005A00"/>
                </a:solidFill>
                <a:latin typeface="Microsoft YaHei" pitchFamily="34" charset="-122"/>
              </a:rPr>
              <a:t> </a:t>
            </a:r>
            <a:br>
              <a:rPr lang="de-DE" sz="1600" b="1" dirty="0" smtClean="0">
                <a:solidFill>
                  <a:srgbClr val="005A00"/>
                </a:solidFill>
                <a:latin typeface="Microsoft YaHei" pitchFamily="34" charset="-122"/>
              </a:rPr>
            </a:br>
            <a:r>
              <a:rPr lang="de-DE" sz="1600" b="1" dirty="0" smtClean="0">
                <a:solidFill>
                  <a:srgbClr val="005A00"/>
                </a:solidFill>
                <a:latin typeface="Microsoft YaHei" pitchFamily="34" charset="-122"/>
              </a:rPr>
              <a:t>in German </a:t>
            </a:r>
            <a:r>
              <a:rPr lang="de-DE" sz="1600" b="1" dirty="0" err="1" smtClean="0">
                <a:solidFill>
                  <a:srgbClr val="005A00"/>
                </a:solidFill>
                <a:latin typeface="Microsoft YaHei" pitchFamily="34" charset="-122"/>
              </a:rPr>
              <a:t>and</a:t>
            </a:r>
            <a:r>
              <a:rPr lang="de-DE" sz="1600" b="1" dirty="0" smtClean="0">
                <a:solidFill>
                  <a:srgbClr val="005A00"/>
                </a:solidFill>
                <a:latin typeface="Microsoft YaHei" pitchFamily="34" charset="-122"/>
              </a:rPr>
              <a:t> in English</a:t>
            </a:r>
            <a:r>
              <a:rPr lang="de-DE" sz="1600" b="1" i="1" dirty="0" smtClean="0">
                <a:solidFill>
                  <a:srgbClr val="005A00"/>
                </a:solidFill>
                <a:latin typeface="Microsoft YaHei" pitchFamily="34" charset="-122"/>
              </a:rPr>
              <a:t/>
            </a:r>
            <a:br>
              <a:rPr lang="de-DE" sz="1600" b="1" i="1" dirty="0" smtClean="0">
                <a:solidFill>
                  <a:srgbClr val="005A00"/>
                </a:solidFill>
                <a:latin typeface="Microsoft YaHei" pitchFamily="34" charset="-122"/>
              </a:rPr>
            </a:br>
            <a:r>
              <a:rPr lang="de-DE" sz="2000" b="1" u="sng" dirty="0" smtClean="0">
                <a:solidFill>
                  <a:srgbClr val="FF0000"/>
                </a:solidFill>
                <a:latin typeface="Microsoft YaHei" pitchFamily="34" charset="-122"/>
              </a:rPr>
              <a:t>www.martin-arnold.eu</a:t>
            </a:r>
            <a:br>
              <a:rPr lang="de-DE" sz="2000" b="1" u="sng" dirty="0" smtClean="0">
                <a:solidFill>
                  <a:srgbClr val="FF0000"/>
                </a:solidFill>
                <a:latin typeface="Microsoft YaHei" pitchFamily="34" charset="-122"/>
              </a:rPr>
            </a:br>
            <a:endParaRPr lang="de-DE" sz="800" b="1" i="1" dirty="0" smtClean="0">
              <a:solidFill>
                <a:srgbClr val="005A00"/>
              </a:solidFill>
              <a:latin typeface="Microsoft YaHei" pitchFamily="34" charset="-122"/>
            </a:endParaRPr>
          </a:p>
          <a:p>
            <a:pPr marL="457200" indent="-457200">
              <a:buFont typeface="Wingdings" pitchFamily="2" charset="2"/>
              <a:buChar char="Ø"/>
              <a:defRPr/>
            </a:pPr>
            <a:r>
              <a:rPr lang="de-DE" altLang="de-DE" sz="1600" b="1" dirty="0" err="1" smtClean="0">
                <a:solidFill>
                  <a:srgbClr val="005A00"/>
                </a:solidFill>
                <a:latin typeface="Microsoft YaHei" pitchFamily="34" charset="-122"/>
              </a:rPr>
              <a:t>Many</a:t>
            </a:r>
            <a:r>
              <a:rPr lang="de-DE" altLang="de-DE" sz="1600" b="1" dirty="0" smtClean="0">
                <a:solidFill>
                  <a:srgbClr val="005A00"/>
                </a:solidFill>
                <a:latin typeface="Microsoft YaHei" pitchFamily="34" charset="-122"/>
              </a:rPr>
              <a:t> satyagraha </a:t>
            </a:r>
            <a:r>
              <a:rPr lang="de-DE" altLang="de-DE" sz="1600" b="1" dirty="0" err="1" smtClean="0">
                <a:solidFill>
                  <a:srgbClr val="005A00"/>
                </a:solidFill>
                <a:latin typeface="Microsoft YaHei" pitchFamily="34" charset="-122"/>
              </a:rPr>
              <a:t>reports</a:t>
            </a:r>
            <a:r>
              <a:rPr lang="de-DE" altLang="de-DE" sz="1600" b="1" dirty="0" smtClean="0">
                <a:solidFill>
                  <a:srgbClr val="005A00"/>
                </a:solidFill>
                <a:latin typeface="Microsoft YaHei" pitchFamily="34" charset="-122"/>
              </a:rPr>
              <a:t> (German…):</a:t>
            </a:r>
            <a:r>
              <a:rPr lang="de-DE" altLang="de-DE" sz="1600" b="1" dirty="0">
                <a:solidFill>
                  <a:srgbClr val="005A00"/>
                </a:solidFill>
                <a:latin typeface="Microsoft YaHei" pitchFamily="34" charset="-122"/>
              </a:rPr>
              <a:t/>
            </a:r>
            <a:br>
              <a:rPr lang="de-DE" altLang="de-DE" sz="1600" b="1" dirty="0">
                <a:solidFill>
                  <a:srgbClr val="005A00"/>
                </a:solidFill>
                <a:latin typeface="Microsoft YaHei" pitchFamily="34" charset="-122"/>
              </a:rPr>
            </a:br>
            <a:r>
              <a:rPr lang="de-DE" altLang="de-DE" sz="2000" b="1" u="sng" dirty="0">
                <a:solidFill>
                  <a:srgbClr val="FF0000"/>
                </a:solidFill>
                <a:latin typeface="Microsoft YaHei" pitchFamily="34" charset="-122"/>
              </a:rPr>
              <a:t>kraft-der-guete.blogspot.com</a:t>
            </a:r>
            <a:endParaRPr lang="de-DE" sz="2000" b="1" i="1" u="sng" dirty="0" smtClean="0">
              <a:solidFill>
                <a:srgbClr val="FF0000"/>
              </a:solidFill>
              <a:latin typeface="Microsoft YaHei" pitchFamily="34" charset="-122"/>
            </a:endParaRPr>
          </a:p>
          <a:p>
            <a:pPr lvl="0" eaLnBrk="1" hangingPunct="1">
              <a:spcBef>
                <a:spcPct val="0"/>
              </a:spcBef>
              <a:buNone/>
              <a:defRPr/>
            </a:pPr>
            <a:endParaRPr lang="de-DE" sz="800" b="1" dirty="0">
              <a:solidFill>
                <a:srgbClr val="0000CC"/>
              </a:solidFill>
              <a:latin typeface="Microsoft YaHei" pitchFamily="34" charset="-122"/>
            </a:endParaRPr>
          </a:p>
          <a:p>
            <a:pPr eaLnBrk="1" hangingPunct="1">
              <a:spcBef>
                <a:spcPct val="0"/>
              </a:spcBef>
              <a:buFontTx/>
              <a:buNone/>
            </a:pPr>
            <a:endParaRPr lang="de-DE" altLang="de-DE" sz="2400" b="1" dirty="0">
              <a:solidFill>
                <a:srgbClr val="0404B8"/>
              </a:solidFill>
              <a:latin typeface="Microsoft YaHei" pitchFamily="34" charset="-122"/>
            </a:endParaRPr>
          </a:p>
        </p:txBody>
      </p:sp>
      <p:sp>
        <p:nvSpPr>
          <p:cNvPr id="378886" name="Line 6"/>
          <p:cNvSpPr>
            <a:spLocks noChangeShapeType="1"/>
          </p:cNvSpPr>
          <p:nvPr/>
        </p:nvSpPr>
        <p:spPr bwMode="auto">
          <a:xfrm flipV="1">
            <a:off x="-2052736" y="-891480"/>
            <a:ext cx="2153865" cy="24482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905145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fade">
                                      <p:cBhvr>
                                        <p:cTn id="7" dur="500"/>
                                        <p:tgtEl>
                                          <p:spTgt spid="378884"/>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78886"/>
                                        </p:tgtEl>
                                        <p:attrNameLst>
                                          <p:attrName>style.visibility</p:attrName>
                                        </p:attrNameLst>
                                      </p:cBhvr>
                                      <p:to>
                                        <p:strVal val="visible"/>
                                      </p:to>
                                    </p:set>
                                    <p:anim calcmode="lin" valueType="num">
                                      <p:cBhvr additive="base">
                                        <p:cTn id="11" dur="1000" fill="hold"/>
                                        <p:tgtEl>
                                          <p:spTgt spid="378886"/>
                                        </p:tgtEl>
                                        <p:attrNameLst>
                                          <p:attrName>ppt_x</p:attrName>
                                        </p:attrNameLst>
                                      </p:cBhvr>
                                      <p:tavLst>
                                        <p:tav tm="0">
                                          <p:val>
                                            <p:strVal val="1+#ppt_w/2"/>
                                          </p:val>
                                        </p:tav>
                                        <p:tav tm="100000">
                                          <p:val>
                                            <p:strVal val="#ppt_x"/>
                                          </p:val>
                                        </p:tav>
                                      </p:tavLst>
                                    </p:anim>
                                    <p:anim calcmode="lin" valueType="num">
                                      <p:cBhvr additive="base">
                                        <p:cTn id="12" dur="1000" fill="hold"/>
                                        <p:tgtEl>
                                          <p:spTgt spid="37888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378885"/>
                                        </p:tgtEl>
                                        <p:attrNameLst>
                                          <p:attrName>style.visibility</p:attrName>
                                        </p:attrNameLst>
                                      </p:cBhvr>
                                      <p:to>
                                        <p:strVal val="visible"/>
                                      </p:to>
                                    </p:set>
                                    <p:animEffect transition="in" filter="fade">
                                      <p:cBhvr>
                                        <p:cTn id="16" dur="1000"/>
                                        <p:tgtEl>
                                          <p:spTgt spid="378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animBg="1"/>
      <p:bldP spid="378886"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4381</Words>
  <Application>Microsoft Office PowerPoint</Application>
  <PresentationFormat>Bildschirmpräsentation (4:3)</PresentationFormat>
  <Paragraphs>611</Paragraphs>
  <Slides>90</Slides>
  <Notes>90</Notes>
  <HiddenSlides>0</HiddenSlides>
  <MMClips>0</MMClips>
  <ScaleCrop>false</ScaleCrop>
  <HeadingPairs>
    <vt:vector size="4" baseType="variant">
      <vt:variant>
        <vt:lpstr>Design</vt:lpstr>
      </vt:variant>
      <vt:variant>
        <vt:i4>1</vt:i4>
      </vt:variant>
      <vt:variant>
        <vt:lpstr>Folientitel</vt:lpstr>
      </vt:variant>
      <vt:variant>
        <vt:i4>90</vt:i4>
      </vt:variant>
    </vt:vector>
  </HeadingPairs>
  <TitlesOfParts>
    <vt:vector size="91"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Nonviolent Peaceforce: Mission</vt:lpstr>
      <vt:lpstr>PowerPoint-Präsentation</vt:lpstr>
      <vt:lpstr>PowerPoint-Präsentation</vt:lpstr>
      <vt:lpstr>PowerPoint-Präsentation</vt:lpstr>
      <vt:lpstr>PowerPoint-Präsentation</vt:lpstr>
      <vt:lpstr>How does civil peacekeeping work?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 of Goodness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Gütekraft überwindet Gewalt</dc:title>
  <dc:creator>MArnold</dc:creator>
  <cp:lastModifiedBy>MArnold</cp:lastModifiedBy>
  <cp:revision>849</cp:revision>
  <cp:lastPrinted>2020-02-25T00:55:45Z</cp:lastPrinted>
  <dcterms:created xsi:type="dcterms:W3CDTF">2008-11-13T19:12:40Z</dcterms:created>
  <dcterms:modified xsi:type="dcterms:W3CDTF">2020-09-12T14:44:07Z</dcterms:modified>
</cp:coreProperties>
</file>